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sldIdLst>
    <p:sldId id="256" r:id="rId2"/>
    <p:sldId id="257" r:id="rId3"/>
    <p:sldId id="270" r:id="rId4"/>
    <p:sldId id="271" r:id="rId5"/>
    <p:sldId id="272" r:id="rId6"/>
    <p:sldId id="273" r:id="rId7"/>
    <p:sldId id="274" r:id="rId8"/>
    <p:sldId id="275" r:id="rId9"/>
    <p:sldId id="276" r:id="rId10"/>
    <p:sldId id="295" r:id="rId11"/>
    <p:sldId id="296" r:id="rId12"/>
    <p:sldId id="278" r:id="rId13"/>
    <p:sldId id="298" r:id="rId14"/>
    <p:sldId id="297" r:id="rId15"/>
    <p:sldId id="279" r:id="rId16"/>
    <p:sldId id="280" r:id="rId17"/>
    <p:sldId id="281" r:id="rId18"/>
    <p:sldId id="286" r:id="rId19"/>
    <p:sldId id="284" r:id="rId20"/>
    <p:sldId id="285" r:id="rId21"/>
    <p:sldId id="287" r:id="rId22"/>
    <p:sldId id="288" r:id="rId23"/>
    <p:sldId id="289" r:id="rId24"/>
    <p:sldId id="290" r:id="rId25"/>
    <p:sldId id="291" r:id="rId26"/>
    <p:sldId id="292" r:id="rId27"/>
    <p:sldId id="293" r:id="rId28"/>
    <p:sldId id="294" r:id="rId29"/>
    <p:sldId id="282" r:id="rId30"/>
    <p:sldId id="283" r:id="rId31"/>
    <p:sldId id="258" r:id="rId32"/>
    <p:sldId id="259" r:id="rId33"/>
    <p:sldId id="264" r:id="rId34"/>
    <p:sldId id="268" r:id="rId35"/>
    <p:sldId id="269" r:id="rId36"/>
    <p:sldId id="263" r:id="rId37"/>
    <p:sldId id="260" r:id="rId38"/>
    <p:sldId id="261" r:id="rId39"/>
    <p:sldId id="262" r:id="rId40"/>
    <p:sldId id="267" r:id="rId41"/>
    <p:sldId id="26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C7EEC-6787-B942-A868-436998E0AC8A}">
          <p14:sldIdLst>
            <p14:sldId id="256"/>
            <p14:sldId id="257"/>
            <p14:sldId id="270"/>
            <p14:sldId id="271"/>
            <p14:sldId id="272"/>
            <p14:sldId id="273"/>
            <p14:sldId id="274"/>
            <p14:sldId id="275"/>
            <p14:sldId id="276"/>
            <p14:sldId id="295"/>
            <p14:sldId id="296"/>
            <p14:sldId id="278"/>
            <p14:sldId id="298"/>
            <p14:sldId id="297"/>
            <p14:sldId id="279"/>
            <p14:sldId id="280"/>
            <p14:sldId id="281"/>
            <p14:sldId id="286"/>
            <p14:sldId id="284"/>
            <p14:sldId id="285"/>
            <p14:sldId id="287"/>
            <p14:sldId id="288"/>
            <p14:sldId id="289"/>
            <p14:sldId id="290"/>
            <p14:sldId id="291"/>
            <p14:sldId id="292"/>
            <p14:sldId id="293"/>
            <p14:sldId id="294"/>
            <p14:sldId id="282"/>
            <p14:sldId id="283"/>
          </p14:sldIdLst>
        </p14:section>
        <p14:section name="old" id="{D1FFF03C-6633-FE4F-9130-DEA2BD4C3CAC}">
          <p14:sldIdLst>
            <p14:sldId id="258"/>
            <p14:sldId id="259"/>
            <p14:sldId id="264"/>
            <p14:sldId id="268"/>
            <p14:sldId id="269"/>
            <p14:sldId id="263"/>
            <p14:sldId id="260"/>
            <p14:sldId id="261"/>
            <p14:sldId id="262"/>
            <p14:sldId id="26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9"/>
    <p:restoredTop sz="94421"/>
  </p:normalViewPr>
  <p:slideViewPr>
    <p:cSldViewPr snapToGrid="0" snapToObjects="1">
      <p:cViewPr varScale="1">
        <p:scale>
          <a:sx n="140" d="100"/>
          <a:sy n="140" d="100"/>
        </p:scale>
        <p:origin x="14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2D0A258F-66E5-BC45-817C-AB337265DA2B}" type="datetimeFigureOut">
              <a:rPr lang="en-US" smtClean="0"/>
              <a:t>10/7/19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7D4E64C-FAA7-5145-903B-A5CCAFFF84AA}"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52308884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A258F-66E5-BC45-817C-AB337265DA2B}"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1401702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A258F-66E5-BC45-817C-AB337265DA2B}"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1906213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A258F-66E5-BC45-817C-AB337265DA2B}"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248580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D0A258F-66E5-BC45-817C-AB337265DA2B}" type="datetimeFigureOut">
              <a:rPr lang="en-US" smtClean="0"/>
              <a:t>10/7/19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7D4E64C-FAA7-5145-903B-A5CCAFFF84AA}"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4813056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0A258F-66E5-BC45-817C-AB337265DA2B}" type="datetimeFigureOut">
              <a:rPr lang="en-US" smtClean="0"/>
              <a:t>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209785005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0A258F-66E5-BC45-817C-AB337265DA2B}" type="datetimeFigureOut">
              <a:rPr lang="en-US" smtClean="0"/>
              <a:t>10/7/19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341053647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0A258F-66E5-BC45-817C-AB337265DA2B}" type="datetimeFigureOut">
              <a:rPr lang="en-US" smtClean="0"/>
              <a:t>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228910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A258F-66E5-BC45-817C-AB337265DA2B}" type="datetimeFigureOut">
              <a:rPr lang="en-US" smtClean="0"/>
              <a:t>10/7/19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4E64C-FAA7-5145-903B-A5CCAFFF84AA}" type="slidenum">
              <a:rPr lang="en-US" smtClean="0"/>
              <a:t>‹#›</a:t>
            </a:fld>
            <a:endParaRPr lang="en-US"/>
          </a:p>
        </p:txBody>
      </p:sp>
    </p:spTree>
    <p:extLst>
      <p:ext uri="{BB962C8B-B14F-4D97-AF65-F5344CB8AC3E}">
        <p14:creationId xmlns:p14="http://schemas.microsoft.com/office/powerpoint/2010/main" val="3610675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D0A258F-66E5-BC45-817C-AB337265DA2B}" type="datetimeFigureOut">
              <a:rPr lang="en-US" smtClean="0"/>
              <a:t>10/7/19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7D4E64C-FAA7-5145-903B-A5CCAFFF84AA}"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807189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D0A258F-66E5-BC45-817C-AB337265DA2B}" type="datetimeFigureOut">
              <a:rPr lang="en-US" smtClean="0"/>
              <a:t>10/7/19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7D4E64C-FAA7-5145-903B-A5CCAFFF84AA}"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37724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D0A258F-66E5-BC45-817C-AB337265DA2B}" type="datetimeFigureOut">
              <a:rPr lang="en-US" smtClean="0"/>
              <a:t>10/7/19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7D4E64C-FAA7-5145-903B-A5CCAFFF84AA}"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744817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A94A-9CCC-2942-973E-984B5FE13BCF}"/>
              </a:ext>
            </a:extLst>
          </p:cNvPr>
          <p:cNvSpPr>
            <a:spLocks noGrp="1"/>
          </p:cNvSpPr>
          <p:nvPr>
            <p:ph type="ctrTitle"/>
          </p:nvPr>
        </p:nvSpPr>
        <p:spPr>
          <a:xfrm>
            <a:off x="855785" y="1430216"/>
            <a:ext cx="10339754" cy="3452654"/>
          </a:xfrm>
        </p:spPr>
        <p:txBody>
          <a:bodyPr>
            <a:normAutofit fontScale="90000"/>
          </a:bodyPr>
          <a:lstStyle/>
          <a:p>
            <a:r>
              <a:rPr lang="en-US" b="1" dirty="0"/>
              <a:t>Movie Recommendation </a:t>
            </a:r>
            <a:br>
              <a:rPr lang="en-US" b="1" dirty="0"/>
            </a:br>
            <a:r>
              <a:rPr lang="en-US" b="1" dirty="0"/>
              <a:t>and REVIEW BASED</a:t>
            </a:r>
            <a:br>
              <a:rPr lang="en-US" b="1" dirty="0"/>
            </a:br>
            <a:r>
              <a:rPr lang="en-US" b="1" dirty="0"/>
              <a:t>Rating System</a:t>
            </a:r>
          </a:p>
        </p:txBody>
      </p:sp>
    </p:spTree>
    <p:extLst>
      <p:ext uri="{BB962C8B-B14F-4D97-AF65-F5344CB8AC3E}">
        <p14:creationId xmlns:p14="http://schemas.microsoft.com/office/powerpoint/2010/main" val="4169930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DEE9-3BC3-D742-8A8A-97C8DB3732BA}"/>
              </a:ext>
            </a:extLst>
          </p:cNvPr>
          <p:cNvSpPr>
            <a:spLocks noGrp="1"/>
          </p:cNvSpPr>
          <p:nvPr>
            <p:ph type="title"/>
          </p:nvPr>
        </p:nvSpPr>
        <p:spPr/>
        <p:txBody>
          <a:bodyPr>
            <a:normAutofit/>
          </a:bodyPr>
          <a:lstStyle/>
          <a:p>
            <a:r>
              <a:rPr lang="en-US" sz="5400" b="1" dirty="0"/>
              <a:t>EXISTING WORK </a:t>
            </a:r>
          </a:p>
        </p:txBody>
      </p:sp>
      <p:sp>
        <p:nvSpPr>
          <p:cNvPr id="3" name="Content Placeholder 2">
            <a:extLst>
              <a:ext uri="{FF2B5EF4-FFF2-40B4-BE49-F238E27FC236}">
                <a16:creationId xmlns:a16="http://schemas.microsoft.com/office/drawing/2014/main" id="{5EDEF046-A69B-2B43-BECD-68FE9735B472}"/>
              </a:ext>
            </a:extLst>
          </p:cNvPr>
          <p:cNvSpPr>
            <a:spLocks noGrp="1"/>
          </p:cNvSpPr>
          <p:nvPr>
            <p:ph idx="1"/>
          </p:nvPr>
        </p:nvSpPr>
        <p:spPr/>
        <p:txBody>
          <a:bodyPr>
            <a:normAutofit/>
          </a:bodyPr>
          <a:lstStyle/>
          <a:p>
            <a:pPr marL="0" indent="0">
              <a:buNone/>
            </a:pPr>
            <a:r>
              <a:rPr lang="en-US" sz="3200" b="1" dirty="0"/>
              <a:t>REVIEW BASED RATING SYSTEM:</a:t>
            </a:r>
          </a:p>
          <a:p>
            <a:pPr lvl="2"/>
            <a:r>
              <a:rPr lang="en-US" sz="2800" dirty="0"/>
              <a:t>Study of Existing systems shows that the accuracy of the predictions lies in what words can be chosen from the review provided by user. The positivity of any word varies along all its forms. Root word necessarily may not give proper results.</a:t>
            </a:r>
          </a:p>
        </p:txBody>
      </p:sp>
    </p:spTree>
    <p:extLst>
      <p:ext uri="{BB962C8B-B14F-4D97-AF65-F5344CB8AC3E}">
        <p14:creationId xmlns:p14="http://schemas.microsoft.com/office/powerpoint/2010/main" val="2748848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DEF046-A69B-2B43-BECD-68FE9735B472}"/>
              </a:ext>
            </a:extLst>
          </p:cNvPr>
          <p:cNvSpPr>
            <a:spLocks noGrp="1"/>
          </p:cNvSpPr>
          <p:nvPr>
            <p:ph idx="1"/>
          </p:nvPr>
        </p:nvSpPr>
        <p:spPr>
          <a:xfrm>
            <a:off x="1371600" y="1810512"/>
            <a:ext cx="9601200" cy="3581400"/>
          </a:xfrm>
        </p:spPr>
        <p:txBody>
          <a:bodyPr>
            <a:normAutofit/>
          </a:bodyPr>
          <a:lstStyle/>
          <a:p>
            <a:pPr marL="0" indent="0">
              <a:buNone/>
            </a:pPr>
            <a:r>
              <a:rPr lang="en-US" sz="3600" b="1" dirty="0"/>
              <a:t>Dis-Advantages:</a:t>
            </a:r>
            <a:endParaRPr lang="en-US" sz="3600" dirty="0"/>
          </a:p>
          <a:p>
            <a:pPr lvl="2"/>
            <a:r>
              <a:rPr lang="en-US" sz="3400" dirty="0"/>
              <a:t>First Review problem.</a:t>
            </a:r>
          </a:p>
          <a:p>
            <a:pPr lvl="2"/>
            <a:r>
              <a:rPr lang="en-US" sz="3400" dirty="0"/>
              <a:t>Stemming or lemmatization to a demeaning word.</a:t>
            </a:r>
          </a:p>
        </p:txBody>
      </p:sp>
    </p:spTree>
    <p:extLst>
      <p:ext uri="{BB962C8B-B14F-4D97-AF65-F5344CB8AC3E}">
        <p14:creationId xmlns:p14="http://schemas.microsoft.com/office/powerpoint/2010/main" val="117718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DB6E-6C1D-8D48-B337-26B027A3809C}"/>
              </a:ext>
            </a:extLst>
          </p:cNvPr>
          <p:cNvSpPr>
            <a:spLocks noGrp="1"/>
          </p:cNvSpPr>
          <p:nvPr>
            <p:ph type="title"/>
          </p:nvPr>
        </p:nvSpPr>
        <p:spPr/>
        <p:txBody>
          <a:bodyPr>
            <a:normAutofit/>
          </a:bodyPr>
          <a:lstStyle/>
          <a:p>
            <a:r>
              <a:rPr lang="en-US" sz="5400" dirty="0"/>
              <a:t>Proposed work</a:t>
            </a:r>
          </a:p>
        </p:txBody>
      </p:sp>
      <p:sp>
        <p:nvSpPr>
          <p:cNvPr id="3" name="Content Placeholder 2">
            <a:extLst>
              <a:ext uri="{FF2B5EF4-FFF2-40B4-BE49-F238E27FC236}">
                <a16:creationId xmlns:a16="http://schemas.microsoft.com/office/drawing/2014/main" id="{10F3B68D-E49E-CA4A-9563-BB6195E4BB75}"/>
              </a:ext>
            </a:extLst>
          </p:cNvPr>
          <p:cNvSpPr>
            <a:spLocks noGrp="1"/>
          </p:cNvSpPr>
          <p:nvPr>
            <p:ph idx="1"/>
          </p:nvPr>
        </p:nvSpPr>
        <p:spPr/>
        <p:txBody>
          <a:bodyPr>
            <a:normAutofit/>
          </a:bodyPr>
          <a:lstStyle/>
          <a:p>
            <a:r>
              <a:rPr lang="en-US" sz="3200" dirty="0"/>
              <a:t>Cold start problem in Recommendation system  is overcome by showing  to latest movies.</a:t>
            </a:r>
          </a:p>
          <a:p>
            <a:endParaRPr lang="en-US" sz="3200" dirty="0"/>
          </a:p>
          <a:p>
            <a:r>
              <a:rPr lang="en-US" sz="3200" dirty="0"/>
              <a:t>Considering Plot and language for better suggestions.</a:t>
            </a:r>
          </a:p>
        </p:txBody>
      </p:sp>
    </p:spTree>
    <p:extLst>
      <p:ext uri="{BB962C8B-B14F-4D97-AF65-F5344CB8AC3E}">
        <p14:creationId xmlns:p14="http://schemas.microsoft.com/office/powerpoint/2010/main" val="2222160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DB6E-6C1D-8D48-B337-26B027A3809C}"/>
              </a:ext>
            </a:extLst>
          </p:cNvPr>
          <p:cNvSpPr>
            <a:spLocks noGrp="1"/>
          </p:cNvSpPr>
          <p:nvPr>
            <p:ph type="title"/>
          </p:nvPr>
        </p:nvSpPr>
        <p:spPr/>
        <p:txBody>
          <a:bodyPr>
            <a:normAutofit/>
          </a:bodyPr>
          <a:lstStyle/>
          <a:p>
            <a:r>
              <a:rPr lang="en-US" sz="5400" dirty="0"/>
              <a:t>Proposed work</a:t>
            </a:r>
          </a:p>
        </p:txBody>
      </p:sp>
      <p:sp>
        <p:nvSpPr>
          <p:cNvPr id="3" name="Content Placeholder 2">
            <a:extLst>
              <a:ext uri="{FF2B5EF4-FFF2-40B4-BE49-F238E27FC236}">
                <a16:creationId xmlns:a16="http://schemas.microsoft.com/office/drawing/2014/main" id="{10F3B68D-E49E-CA4A-9563-BB6195E4BB75}"/>
              </a:ext>
            </a:extLst>
          </p:cNvPr>
          <p:cNvSpPr>
            <a:spLocks noGrp="1"/>
          </p:cNvSpPr>
          <p:nvPr>
            <p:ph idx="1"/>
          </p:nvPr>
        </p:nvSpPr>
        <p:spPr/>
        <p:txBody>
          <a:bodyPr>
            <a:normAutofit/>
          </a:bodyPr>
          <a:lstStyle/>
          <a:p>
            <a:r>
              <a:rPr lang="en-US" sz="3200" dirty="0"/>
              <a:t>First Review problem overcome by scraping 20 reviews from top critics about the movie from various sites.</a:t>
            </a:r>
          </a:p>
          <a:p>
            <a:r>
              <a:rPr lang="en-US" sz="3200" dirty="0"/>
              <a:t>Avoiding lemmatization and stemming of words that might lose value after altering.</a:t>
            </a:r>
          </a:p>
        </p:txBody>
      </p:sp>
    </p:spTree>
    <p:extLst>
      <p:ext uri="{BB962C8B-B14F-4D97-AF65-F5344CB8AC3E}">
        <p14:creationId xmlns:p14="http://schemas.microsoft.com/office/powerpoint/2010/main" val="3446303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DB6E-6C1D-8D48-B337-26B027A3809C}"/>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10F3B68D-E49E-CA4A-9563-BB6195E4BB75}"/>
              </a:ext>
            </a:extLst>
          </p:cNvPr>
          <p:cNvSpPr>
            <a:spLocks noGrp="1"/>
          </p:cNvSpPr>
          <p:nvPr>
            <p:ph idx="1"/>
          </p:nvPr>
        </p:nvSpPr>
        <p:spPr>
          <a:xfrm>
            <a:off x="1371600" y="1847088"/>
            <a:ext cx="9601200" cy="4020312"/>
          </a:xfrm>
        </p:spPr>
        <p:txBody>
          <a:bodyPr>
            <a:normAutofit/>
          </a:bodyPr>
          <a:lstStyle/>
          <a:p>
            <a:r>
              <a:rPr lang="en-US" sz="2800" dirty="0"/>
              <a:t>Home</a:t>
            </a:r>
          </a:p>
          <a:p>
            <a:r>
              <a:rPr lang="en-US" sz="2800" dirty="0"/>
              <a:t>Recommendation Cold start</a:t>
            </a:r>
          </a:p>
          <a:p>
            <a:r>
              <a:rPr lang="en-US" sz="2800" dirty="0"/>
              <a:t>Search Box</a:t>
            </a:r>
          </a:p>
          <a:p>
            <a:r>
              <a:rPr lang="en-US" sz="2800" dirty="0"/>
              <a:t>Content page</a:t>
            </a:r>
          </a:p>
          <a:p>
            <a:r>
              <a:rPr lang="en-US" sz="2800" dirty="0"/>
              <a:t>Login </a:t>
            </a:r>
          </a:p>
          <a:p>
            <a:r>
              <a:rPr lang="en-US" sz="2800" dirty="0"/>
              <a:t>Comment processing</a:t>
            </a:r>
          </a:p>
          <a:p>
            <a:r>
              <a:rPr lang="en-US" sz="2800" dirty="0"/>
              <a:t>Recommendation</a:t>
            </a:r>
          </a:p>
          <a:p>
            <a:pPr marL="0" indent="0">
              <a:buNone/>
            </a:pPr>
            <a:endParaRPr lang="en-US" sz="2800" dirty="0"/>
          </a:p>
          <a:p>
            <a:endParaRPr lang="en-US" sz="2800" dirty="0"/>
          </a:p>
        </p:txBody>
      </p:sp>
    </p:spTree>
    <p:extLst>
      <p:ext uri="{BB962C8B-B14F-4D97-AF65-F5344CB8AC3E}">
        <p14:creationId xmlns:p14="http://schemas.microsoft.com/office/powerpoint/2010/main" val="2353719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7DB6E-6C1D-8D48-B337-26B027A3809C}"/>
              </a:ext>
            </a:extLst>
          </p:cNvPr>
          <p:cNvSpPr>
            <a:spLocks noGrp="1"/>
          </p:cNvSpPr>
          <p:nvPr>
            <p:ph type="title"/>
          </p:nvPr>
        </p:nvSpPr>
        <p:spPr/>
        <p:txBody>
          <a:bodyPr/>
          <a:lstStyle/>
          <a:p>
            <a:r>
              <a:rPr lang="en-US" dirty="0"/>
              <a:t>Hardware &amp; Software</a:t>
            </a:r>
          </a:p>
        </p:txBody>
      </p:sp>
      <p:sp>
        <p:nvSpPr>
          <p:cNvPr id="3" name="Content Placeholder 2">
            <a:extLst>
              <a:ext uri="{FF2B5EF4-FFF2-40B4-BE49-F238E27FC236}">
                <a16:creationId xmlns:a16="http://schemas.microsoft.com/office/drawing/2014/main" id="{10F3B68D-E49E-CA4A-9563-BB6195E4BB75}"/>
              </a:ext>
            </a:extLst>
          </p:cNvPr>
          <p:cNvSpPr>
            <a:spLocks noGrp="1"/>
          </p:cNvSpPr>
          <p:nvPr>
            <p:ph idx="1"/>
          </p:nvPr>
        </p:nvSpPr>
        <p:spPr>
          <a:xfrm>
            <a:off x="1371600" y="2176272"/>
            <a:ext cx="4498848" cy="4032504"/>
          </a:xfrm>
        </p:spPr>
        <p:txBody>
          <a:bodyPr>
            <a:normAutofit/>
          </a:bodyPr>
          <a:lstStyle/>
          <a:p>
            <a:pPr marL="0" indent="0">
              <a:buNone/>
            </a:pPr>
            <a:r>
              <a:rPr lang="en-US" sz="2400" b="1" u="sng" dirty="0"/>
              <a:t>SYSTEM REQUIREMENTS:</a:t>
            </a:r>
          </a:p>
          <a:p>
            <a:pPr marL="0" indent="0">
              <a:buNone/>
            </a:pPr>
            <a:endParaRPr lang="en-US" sz="2400" b="1" u="sng" dirty="0"/>
          </a:p>
          <a:p>
            <a:pPr marL="0" indent="0">
              <a:buNone/>
            </a:pPr>
            <a:r>
              <a:rPr lang="en-US" sz="2400" u="sng" dirty="0"/>
              <a:t>PROCESSOR:</a:t>
            </a:r>
            <a:r>
              <a:rPr lang="en-US" sz="2400" dirty="0"/>
              <a:t> </a:t>
            </a:r>
            <a:r>
              <a:rPr lang="en-US" sz="2400" b="1" dirty="0"/>
              <a:t>    </a:t>
            </a:r>
            <a:r>
              <a:rPr lang="en-IN" sz="2400" dirty="0"/>
              <a:t>2.9 GHz Intel Core i5</a:t>
            </a:r>
          </a:p>
          <a:p>
            <a:pPr marL="0" indent="0">
              <a:buNone/>
            </a:pPr>
            <a:r>
              <a:rPr lang="en-IN" sz="2400" u="sng" dirty="0"/>
              <a:t>MEMORY:</a:t>
            </a:r>
            <a:r>
              <a:rPr lang="en-IN" sz="2400" dirty="0"/>
              <a:t>  8 GB 2133 MHz LPDDR3</a:t>
            </a:r>
          </a:p>
          <a:p>
            <a:pPr marL="0" indent="0">
              <a:buNone/>
            </a:pPr>
            <a:r>
              <a:rPr lang="en-IN" sz="2400" u="sng" dirty="0"/>
              <a:t>G-CARD:</a:t>
            </a:r>
            <a:r>
              <a:rPr lang="en-IN" sz="2400" dirty="0"/>
              <a:t>  Intel Iris Graphics 550 1536 MB</a:t>
            </a:r>
          </a:p>
          <a:p>
            <a:pPr marL="0" indent="0">
              <a:buNone/>
            </a:pPr>
            <a:r>
              <a:rPr lang="en-IN" sz="2400" dirty="0"/>
              <a:t>Or Any Spec Higher</a:t>
            </a:r>
          </a:p>
          <a:p>
            <a:pPr marL="0" indent="0">
              <a:buNone/>
            </a:pPr>
            <a:endParaRPr lang="en-US" sz="2400" b="1" dirty="0"/>
          </a:p>
        </p:txBody>
      </p:sp>
      <p:sp>
        <p:nvSpPr>
          <p:cNvPr id="4" name="Content Placeholder 2">
            <a:extLst>
              <a:ext uri="{FF2B5EF4-FFF2-40B4-BE49-F238E27FC236}">
                <a16:creationId xmlns:a16="http://schemas.microsoft.com/office/drawing/2014/main" id="{38CA2D80-C1D8-9B43-93B0-25DED3980C6C}"/>
              </a:ext>
            </a:extLst>
          </p:cNvPr>
          <p:cNvSpPr txBox="1">
            <a:spLocks/>
          </p:cNvSpPr>
          <p:nvPr/>
        </p:nvSpPr>
        <p:spPr>
          <a:xfrm>
            <a:off x="6473952" y="2176272"/>
            <a:ext cx="4498848" cy="4032504"/>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2400" b="1" u="sng" dirty="0"/>
              <a:t>SOFTWARE REQUIREMENTS:</a:t>
            </a:r>
          </a:p>
          <a:p>
            <a:pPr marL="0" indent="0">
              <a:buFont typeface="Franklin Gothic Book" panose="020B0503020102020204" pitchFamily="34" charset="0"/>
              <a:buNone/>
            </a:pPr>
            <a:endParaRPr lang="en-US" sz="2400" b="1" dirty="0"/>
          </a:p>
          <a:p>
            <a:pPr marL="0" indent="0">
              <a:buFont typeface="Franklin Gothic Book" panose="020B0503020102020204" pitchFamily="34" charset="0"/>
              <a:buNone/>
            </a:pPr>
            <a:r>
              <a:rPr lang="en-US" sz="2400" dirty="0"/>
              <a:t>Python 3.5 or higher</a:t>
            </a:r>
          </a:p>
          <a:p>
            <a:pPr marL="0" indent="0">
              <a:buFont typeface="Franklin Gothic Book" panose="020B0503020102020204" pitchFamily="34" charset="0"/>
              <a:buNone/>
            </a:pPr>
            <a:r>
              <a:rPr lang="en-US" sz="2400" dirty="0"/>
              <a:t>Apache server</a:t>
            </a:r>
          </a:p>
          <a:p>
            <a:pPr marL="0" indent="0">
              <a:buFont typeface="Franklin Gothic Book" panose="020B0503020102020204" pitchFamily="34" charset="0"/>
              <a:buNone/>
            </a:pPr>
            <a:r>
              <a:rPr lang="en-US" sz="2400" dirty="0"/>
              <a:t>Maria Database</a:t>
            </a:r>
          </a:p>
          <a:p>
            <a:pPr marL="0" indent="0">
              <a:buFont typeface="Franklin Gothic Book" panose="020B0503020102020204" pitchFamily="34" charset="0"/>
              <a:buNone/>
            </a:pPr>
            <a:r>
              <a:rPr lang="en-US" sz="2400" dirty="0"/>
              <a:t>Web Browser with HTML 5</a:t>
            </a:r>
          </a:p>
          <a:p>
            <a:pPr marL="0" indent="0">
              <a:buFont typeface="Franklin Gothic Book" panose="020B0503020102020204" pitchFamily="34" charset="0"/>
              <a:buNone/>
            </a:pPr>
            <a:r>
              <a:rPr lang="en-US" sz="2400" dirty="0"/>
              <a:t>Access to Wikipedia</a:t>
            </a:r>
          </a:p>
          <a:p>
            <a:pPr marL="0" indent="0">
              <a:buFont typeface="Franklin Gothic Book" panose="020B0503020102020204" pitchFamily="34" charset="0"/>
              <a:buNone/>
            </a:pPr>
            <a:r>
              <a:rPr lang="en-US" sz="2400" dirty="0"/>
              <a:t>Flask, </a:t>
            </a:r>
            <a:r>
              <a:rPr lang="en-US" sz="2400" dirty="0" err="1"/>
              <a:t>ntlk</a:t>
            </a:r>
            <a:r>
              <a:rPr lang="en-US" sz="2400" dirty="0"/>
              <a:t>, pandas, </a:t>
            </a:r>
            <a:r>
              <a:rPr lang="en-US" sz="2400" dirty="0" err="1"/>
              <a:t>mysql</a:t>
            </a:r>
            <a:r>
              <a:rPr lang="en-US" sz="2400" dirty="0"/>
              <a:t>-connector </a:t>
            </a:r>
          </a:p>
          <a:p>
            <a:pPr marL="0" indent="0">
              <a:buFont typeface="Franklin Gothic Book" panose="020B0503020102020204" pitchFamily="34" charset="0"/>
              <a:buNone/>
            </a:pPr>
            <a:endParaRPr lang="en-US" sz="2400" dirty="0"/>
          </a:p>
        </p:txBody>
      </p:sp>
    </p:spTree>
    <p:extLst>
      <p:ext uri="{BB962C8B-B14F-4D97-AF65-F5344CB8AC3E}">
        <p14:creationId xmlns:p14="http://schemas.microsoft.com/office/powerpoint/2010/main" val="290118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D2DD-2959-8F4D-9764-088ADD9C22A4}"/>
              </a:ext>
            </a:extLst>
          </p:cNvPr>
          <p:cNvSpPr>
            <a:spLocks noGrp="1"/>
          </p:cNvSpPr>
          <p:nvPr>
            <p:ph type="title"/>
          </p:nvPr>
        </p:nvSpPr>
        <p:spPr/>
        <p:txBody>
          <a:bodyPr/>
          <a:lstStyle/>
          <a:p>
            <a:r>
              <a:rPr lang="en-US" dirty="0"/>
              <a:t>Implementation modules</a:t>
            </a:r>
          </a:p>
        </p:txBody>
      </p:sp>
      <p:sp>
        <p:nvSpPr>
          <p:cNvPr id="3" name="Content Placeholder 2">
            <a:extLst>
              <a:ext uri="{FF2B5EF4-FFF2-40B4-BE49-F238E27FC236}">
                <a16:creationId xmlns:a16="http://schemas.microsoft.com/office/drawing/2014/main" id="{969DC0D4-DA3E-2741-A4A1-7CCA958C95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02676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71A0-2394-E547-B94E-86076D91F077}"/>
              </a:ext>
            </a:extLst>
          </p:cNvPr>
          <p:cNvSpPr>
            <a:spLocks noGrp="1"/>
          </p:cNvSpPr>
          <p:nvPr>
            <p:ph type="title"/>
          </p:nvPr>
        </p:nvSpPr>
        <p:spPr>
          <a:xfrm>
            <a:off x="1161288" y="64008"/>
            <a:ext cx="9601200" cy="758952"/>
          </a:xfrm>
        </p:spPr>
        <p:txBody>
          <a:bodyPr/>
          <a:lstStyle/>
          <a:p>
            <a:r>
              <a:rPr lang="en-US" b="1" dirty="0"/>
              <a:t>SNAPSHOTS</a:t>
            </a:r>
          </a:p>
        </p:txBody>
      </p:sp>
      <p:pic>
        <p:nvPicPr>
          <p:cNvPr id="5" name="Content Placeholder 4">
            <a:extLst>
              <a:ext uri="{FF2B5EF4-FFF2-40B4-BE49-F238E27FC236}">
                <a16:creationId xmlns:a16="http://schemas.microsoft.com/office/drawing/2014/main" id="{32FF33DD-CCD9-2D4E-AEF4-DB29EE3FDF01}"/>
              </a:ext>
            </a:extLst>
          </p:cNvPr>
          <p:cNvPicPr>
            <a:picLocks noGrp="1" noChangeAspect="1"/>
          </p:cNvPicPr>
          <p:nvPr>
            <p:ph idx="1"/>
          </p:nvPr>
        </p:nvPicPr>
        <p:blipFill>
          <a:blip r:embed="rId2"/>
          <a:stretch>
            <a:fillRect/>
          </a:stretch>
        </p:blipFill>
        <p:spPr>
          <a:xfrm>
            <a:off x="1879024" y="1627631"/>
            <a:ext cx="9349807" cy="4928581"/>
          </a:xfrm>
        </p:spPr>
      </p:pic>
      <p:sp>
        <p:nvSpPr>
          <p:cNvPr id="6" name="TextBox 5">
            <a:extLst>
              <a:ext uri="{FF2B5EF4-FFF2-40B4-BE49-F238E27FC236}">
                <a16:creationId xmlns:a16="http://schemas.microsoft.com/office/drawing/2014/main" id="{7A227C2D-3882-7E47-9BC8-45BA039F9CB7}"/>
              </a:ext>
            </a:extLst>
          </p:cNvPr>
          <p:cNvSpPr txBox="1"/>
          <p:nvPr/>
        </p:nvSpPr>
        <p:spPr>
          <a:xfrm>
            <a:off x="1879024" y="991116"/>
            <a:ext cx="1915909" cy="523220"/>
          </a:xfrm>
          <a:prstGeom prst="rect">
            <a:avLst/>
          </a:prstGeom>
          <a:noFill/>
        </p:spPr>
        <p:txBody>
          <a:bodyPr wrap="none" rtlCol="0">
            <a:spAutoFit/>
          </a:bodyPr>
          <a:lstStyle/>
          <a:p>
            <a:r>
              <a:rPr lang="en-US" sz="2800" dirty="0"/>
              <a:t>Home page</a:t>
            </a:r>
          </a:p>
        </p:txBody>
      </p:sp>
    </p:spTree>
    <p:extLst>
      <p:ext uri="{BB962C8B-B14F-4D97-AF65-F5344CB8AC3E}">
        <p14:creationId xmlns:p14="http://schemas.microsoft.com/office/powerpoint/2010/main" val="26801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6017160" cy="523220"/>
          </a:xfrm>
          <a:prstGeom prst="rect">
            <a:avLst/>
          </a:prstGeom>
          <a:noFill/>
        </p:spPr>
        <p:txBody>
          <a:bodyPr wrap="none" rtlCol="0">
            <a:spAutoFit/>
          </a:bodyPr>
          <a:lstStyle/>
          <a:p>
            <a:r>
              <a:rPr lang="en-US" sz="2800" dirty="0"/>
              <a:t>Cold Start for Movie Recommendation</a:t>
            </a:r>
          </a:p>
        </p:txBody>
      </p:sp>
      <p:pic>
        <p:nvPicPr>
          <p:cNvPr id="3" name="Picture 2">
            <a:extLst>
              <a:ext uri="{FF2B5EF4-FFF2-40B4-BE49-F238E27FC236}">
                <a16:creationId xmlns:a16="http://schemas.microsoft.com/office/drawing/2014/main" id="{A931CDA1-7403-694C-AD0E-BD6FFD95E18D}"/>
              </a:ext>
            </a:extLst>
          </p:cNvPr>
          <p:cNvPicPr>
            <a:picLocks noChangeAspect="1"/>
          </p:cNvPicPr>
          <p:nvPr/>
        </p:nvPicPr>
        <p:blipFill>
          <a:blip r:embed="rId2"/>
          <a:stretch>
            <a:fillRect/>
          </a:stretch>
        </p:blipFill>
        <p:spPr>
          <a:xfrm>
            <a:off x="1686998" y="1225295"/>
            <a:ext cx="9792606" cy="5205857"/>
          </a:xfrm>
          <a:prstGeom prst="rect">
            <a:avLst/>
          </a:prstGeom>
        </p:spPr>
      </p:pic>
    </p:spTree>
    <p:extLst>
      <p:ext uri="{BB962C8B-B14F-4D97-AF65-F5344CB8AC3E}">
        <p14:creationId xmlns:p14="http://schemas.microsoft.com/office/powerpoint/2010/main" val="483342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892395" cy="523220"/>
          </a:xfrm>
          <a:prstGeom prst="rect">
            <a:avLst/>
          </a:prstGeom>
          <a:noFill/>
        </p:spPr>
        <p:txBody>
          <a:bodyPr wrap="none" rtlCol="0">
            <a:spAutoFit/>
          </a:bodyPr>
          <a:lstStyle/>
          <a:p>
            <a:r>
              <a:rPr lang="en-US" sz="2800" dirty="0"/>
              <a:t>Browse all Movies</a:t>
            </a:r>
          </a:p>
        </p:txBody>
      </p:sp>
      <p:pic>
        <p:nvPicPr>
          <p:cNvPr id="10" name="Content Placeholder 9">
            <a:extLst>
              <a:ext uri="{FF2B5EF4-FFF2-40B4-BE49-F238E27FC236}">
                <a16:creationId xmlns:a16="http://schemas.microsoft.com/office/drawing/2014/main" id="{99E256EA-7C1A-4843-8893-F2882E1615D0}"/>
              </a:ext>
            </a:extLst>
          </p:cNvPr>
          <p:cNvPicPr>
            <a:picLocks noGrp="1" noChangeAspect="1"/>
          </p:cNvPicPr>
          <p:nvPr>
            <p:ph idx="1"/>
          </p:nvPr>
        </p:nvPicPr>
        <p:blipFill>
          <a:blip r:embed="rId2"/>
          <a:stretch>
            <a:fillRect/>
          </a:stretch>
        </p:blipFill>
        <p:spPr>
          <a:xfrm>
            <a:off x="1686999" y="1225295"/>
            <a:ext cx="9792605" cy="5212081"/>
          </a:xfrm>
        </p:spPr>
      </p:pic>
    </p:spTree>
    <p:extLst>
      <p:ext uri="{BB962C8B-B14F-4D97-AF65-F5344CB8AC3E}">
        <p14:creationId xmlns:p14="http://schemas.microsoft.com/office/powerpoint/2010/main" val="295787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F7B11-9EB2-A74C-8EE8-3E18A20856DF}"/>
              </a:ext>
            </a:extLst>
          </p:cNvPr>
          <p:cNvSpPr>
            <a:spLocks noGrp="1"/>
          </p:cNvSpPr>
          <p:nvPr>
            <p:ph idx="1"/>
          </p:nvPr>
        </p:nvSpPr>
        <p:spPr>
          <a:xfrm>
            <a:off x="1161392" y="919654"/>
            <a:ext cx="9601200" cy="5563208"/>
          </a:xfrm>
        </p:spPr>
        <p:txBody>
          <a:bodyPr>
            <a:normAutofit lnSpcReduction="10000"/>
          </a:bodyPr>
          <a:lstStyle/>
          <a:p>
            <a:pPr marL="0" indent="0" algn="ctr">
              <a:buNone/>
            </a:pPr>
            <a:r>
              <a:rPr lang="en-US" sz="4000" dirty="0"/>
              <a:t>ARUN DANIEL K</a:t>
            </a:r>
          </a:p>
          <a:p>
            <a:pPr marL="0" indent="0" algn="ctr">
              <a:buNone/>
            </a:pPr>
            <a:r>
              <a:rPr lang="en-US" sz="4000" dirty="0"/>
              <a:t>IV YEAR CS – A</a:t>
            </a:r>
          </a:p>
          <a:p>
            <a:pPr marL="0" indent="0" algn="ctr">
              <a:buNone/>
            </a:pPr>
            <a:endParaRPr lang="en-US" sz="4000" dirty="0"/>
          </a:p>
          <a:p>
            <a:pPr marL="0" indent="0" algn="ctr">
              <a:buNone/>
            </a:pPr>
            <a:r>
              <a:rPr lang="en-US" sz="4000" dirty="0"/>
              <a:t>160501031</a:t>
            </a:r>
          </a:p>
          <a:p>
            <a:pPr marL="0" indent="0" algn="ctr">
              <a:buNone/>
            </a:pPr>
            <a:endParaRPr lang="en-US" sz="4000" dirty="0"/>
          </a:p>
          <a:p>
            <a:pPr marL="0" indent="0" algn="ctr">
              <a:lnSpc>
                <a:spcPct val="110000"/>
              </a:lnSpc>
              <a:spcBef>
                <a:spcPts val="100"/>
              </a:spcBef>
              <a:spcAft>
                <a:spcPts val="100"/>
              </a:spcAft>
              <a:buNone/>
            </a:pPr>
            <a:r>
              <a:rPr lang="en-US" sz="4000" dirty="0"/>
              <a:t>DOMAIN: MACHINE LEARNING,</a:t>
            </a:r>
          </a:p>
          <a:p>
            <a:pPr marL="0" indent="0" algn="ctr">
              <a:lnSpc>
                <a:spcPct val="110000"/>
              </a:lnSpc>
              <a:spcBef>
                <a:spcPts val="100"/>
              </a:spcBef>
              <a:spcAft>
                <a:spcPts val="100"/>
              </a:spcAft>
              <a:buNone/>
            </a:pPr>
            <a:r>
              <a:rPr lang="en-US" sz="4000" dirty="0"/>
              <a:t>NATURAL LANGUAGE PROCESSING, SENTIMENTAL ANALYSIS</a:t>
            </a:r>
          </a:p>
        </p:txBody>
      </p:sp>
    </p:spTree>
    <p:extLst>
      <p:ext uri="{BB962C8B-B14F-4D97-AF65-F5344CB8AC3E}">
        <p14:creationId xmlns:p14="http://schemas.microsoft.com/office/powerpoint/2010/main" val="2677532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723181" cy="523220"/>
          </a:xfrm>
          <a:prstGeom prst="rect">
            <a:avLst/>
          </a:prstGeom>
          <a:noFill/>
        </p:spPr>
        <p:txBody>
          <a:bodyPr wrap="none" rtlCol="0">
            <a:spAutoFit/>
          </a:bodyPr>
          <a:lstStyle/>
          <a:p>
            <a:r>
              <a:rPr lang="en-US" sz="2800" dirty="0"/>
              <a:t>Browse by Genre</a:t>
            </a:r>
          </a:p>
        </p:txBody>
      </p:sp>
      <p:pic>
        <p:nvPicPr>
          <p:cNvPr id="3" name="Picture 2">
            <a:extLst>
              <a:ext uri="{FF2B5EF4-FFF2-40B4-BE49-F238E27FC236}">
                <a16:creationId xmlns:a16="http://schemas.microsoft.com/office/drawing/2014/main" id="{C7F7830D-BEE7-CF47-A0E5-9E02BDF2821D}"/>
              </a:ext>
            </a:extLst>
          </p:cNvPr>
          <p:cNvPicPr>
            <a:picLocks noChangeAspect="1"/>
          </p:cNvPicPr>
          <p:nvPr/>
        </p:nvPicPr>
        <p:blipFill>
          <a:blip r:embed="rId2"/>
          <a:stretch>
            <a:fillRect/>
          </a:stretch>
        </p:blipFill>
        <p:spPr>
          <a:xfrm>
            <a:off x="1686999" y="1142998"/>
            <a:ext cx="9734733" cy="5212081"/>
          </a:xfrm>
          <a:prstGeom prst="rect">
            <a:avLst/>
          </a:prstGeom>
        </p:spPr>
      </p:pic>
    </p:spTree>
    <p:extLst>
      <p:ext uri="{BB962C8B-B14F-4D97-AF65-F5344CB8AC3E}">
        <p14:creationId xmlns:p14="http://schemas.microsoft.com/office/powerpoint/2010/main" val="2090189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941190" cy="523220"/>
          </a:xfrm>
          <a:prstGeom prst="rect">
            <a:avLst/>
          </a:prstGeom>
          <a:noFill/>
        </p:spPr>
        <p:txBody>
          <a:bodyPr wrap="none" rtlCol="0">
            <a:spAutoFit/>
          </a:bodyPr>
          <a:lstStyle/>
          <a:p>
            <a:r>
              <a:rPr lang="en-US" sz="2800" dirty="0"/>
              <a:t>Browse by Ratings</a:t>
            </a:r>
          </a:p>
        </p:txBody>
      </p:sp>
      <p:pic>
        <p:nvPicPr>
          <p:cNvPr id="4" name="Picture 3">
            <a:extLst>
              <a:ext uri="{FF2B5EF4-FFF2-40B4-BE49-F238E27FC236}">
                <a16:creationId xmlns:a16="http://schemas.microsoft.com/office/drawing/2014/main" id="{1F96797E-79B4-0745-8CD8-088951D6A1B3}"/>
              </a:ext>
            </a:extLst>
          </p:cNvPr>
          <p:cNvPicPr>
            <a:picLocks noChangeAspect="1"/>
          </p:cNvPicPr>
          <p:nvPr/>
        </p:nvPicPr>
        <p:blipFill>
          <a:blip r:embed="rId2"/>
          <a:stretch>
            <a:fillRect/>
          </a:stretch>
        </p:blipFill>
        <p:spPr>
          <a:xfrm>
            <a:off x="1686999" y="1142998"/>
            <a:ext cx="9734733" cy="5181279"/>
          </a:xfrm>
          <a:prstGeom prst="rect">
            <a:avLst/>
          </a:prstGeom>
        </p:spPr>
      </p:pic>
    </p:spTree>
    <p:extLst>
      <p:ext uri="{BB962C8B-B14F-4D97-AF65-F5344CB8AC3E}">
        <p14:creationId xmlns:p14="http://schemas.microsoft.com/office/powerpoint/2010/main" val="2487888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4642489" cy="523220"/>
          </a:xfrm>
          <a:prstGeom prst="rect">
            <a:avLst/>
          </a:prstGeom>
          <a:noFill/>
        </p:spPr>
        <p:txBody>
          <a:bodyPr wrap="none" rtlCol="0">
            <a:spAutoFit/>
          </a:bodyPr>
          <a:lstStyle/>
          <a:p>
            <a:r>
              <a:rPr lang="en-US" sz="2800" dirty="0"/>
              <a:t>Browse by Alphabetical order</a:t>
            </a:r>
          </a:p>
        </p:txBody>
      </p:sp>
      <p:pic>
        <p:nvPicPr>
          <p:cNvPr id="3" name="Picture 2">
            <a:extLst>
              <a:ext uri="{FF2B5EF4-FFF2-40B4-BE49-F238E27FC236}">
                <a16:creationId xmlns:a16="http://schemas.microsoft.com/office/drawing/2014/main" id="{8DD4B2CD-7E59-4F41-8381-54DA0E6FFB62}"/>
              </a:ext>
            </a:extLst>
          </p:cNvPr>
          <p:cNvPicPr>
            <a:picLocks noChangeAspect="1"/>
          </p:cNvPicPr>
          <p:nvPr/>
        </p:nvPicPr>
        <p:blipFill>
          <a:blip r:embed="rId2"/>
          <a:stretch>
            <a:fillRect/>
          </a:stretch>
        </p:blipFill>
        <p:spPr>
          <a:xfrm>
            <a:off x="1686998" y="1142997"/>
            <a:ext cx="9716581" cy="5181279"/>
          </a:xfrm>
          <a:prstGeom prst="rect">
            <a:avLst/>
          </a:prstGeom>
        </p:spPr>
      </p:pic>
    </p:spTree>
    <p:extLst>
      <p:ext uri="{BB962C8B-B14F-4D97-AF65-F5344CB8AC3E}">
        <p14:creationId xmlns:p14="http://schemas.microsoft.com/office/powerpoint/2010/main" val="3771988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459584" cy="523220"/>
          </a:xfrm>
          <a:prstGeom prst="rect">
            <a:avLst/>
          </a:prstGeom>
          <a:noFill/>
        </p:spPr>
        <p:txBody>
          <a:bodyPr wrap="none" rtlCol="0">
            <a:spAutoFit/>
          </a:bodyPr>
          <a:lstStyle/>
          <a:p>
            <a:r>
              <a:rPr lang="en-US" sz="2800" dirty="0"/>
              <a:t>Browse by Year</a:t>
            </a:r>
          </a:p>
        </p:txBody>
      </p:sp>
      <p:pic>
        <p:nvPicPr>
          <p:cNvPr id="4" name="Picture 3">
            <a:extLst>
              <a:ext uri="{FF2B5EF4-FFF2-40B4-BE49-F238E27FC236}">
                <a16:creationId xmlns:a16="http://schemas.microsoft.com/office/drawing/2014/main" id="{5B79D49A-8A62-A645-B30E-0B4EBD03E340}"/>
              </a:ext>
            </a:extLst>
          </p:cNvPr>
          <p:cNvPicPr>
            <a:picLocks noChangeAspect="1"/>
          </p:cNvPicPr>
          <p:nvPr/>
        </p:nvPicPr>
        <p:blipFill>
          <a:blip r:embed="rId2"/>
          <a:stretch>
            <a:fillRect/>
          </a:stretch>
        </p:blipFill>
        <p:spPr>
          <a:xfrm>
            <a:off x="1686998" y="1142997"/>
            <a:ext cx="9672168" cy="5181279"/>
          </a:xfrm>
          <a:prstGeom prst="rect">
            <a:avLst/>
          </a:prstGeom>
        </p:spPr>
      </p:pic>
    </p:spTree>
    <p:extLst>
      <p:ext uri="{BB962C8B-B14F-4D97-AF65-F5344CB8AC3E}">
        <p14:creationId xmlns:p14="http://schemas.microsoft.com/office/powerpoint/2010/main" val="2530593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3003707" cy="523220"/>
          </a:xfrm>
          <a:prstGeom prst="rect">
            <a:avLst/>
          </a:prstGeom>
          <a:noFill/>
        </p:spPr>
        <p:txBody>
          <a:bodyPr wrap="none" rtlCol="0">
            <a:spAutoFit/>
          </a:bodyPr>
          <a:lstStyle/>
          <a:p>
            <a:r>
              <a:rPr lang="en-US" sz="2800" dirty="0"/>
              <a:t>Search for a Movie</a:t>
            </a:r>
          </a:p>
        </p:txBody>
      </p:sp>
      <p:pic>
        <p:nvPicPr>
          <p:cNvPr id="3" name="Picture 2">
            <a:extLst>
              <a:ext uri="{FF2B5EF4-FFF2-40B4-BE49-F238E27FC236}">
                <a16:creationId xmlns:a16="http://schemas.microsoft.com/office/drawing/2014/main" id="{17BFFC3E-C27C-2648-933D-0B3DDB68BB06}"/>
              </a:ext>
            </a:extLst>
          </p:cNvPr>
          <p:cNvPicPr>
            <a:picLocks noChangeAspect="1"/>
          </p:cNvPicPr>
          <p:nvPr/>
        </p:nvPicPr>
        <p:blipFill>
          <a:blip r:embed="rId2"/>
          <a:stretch>
            <a:fillRect/>
          </a:stretch>
        </p:blipFill>
        <p:spPr>
          <a:xfrm>
            <a:off x="1686998" y="1142996"/>
            <a:ext cx="10090235" cy="5181279"/>
          </a:xfrm>
          <a:prstGeom prst="rect">
            <a:avLst/>
          </a:prstGeom>
        </p:spPr>
      </p:pic>
    </p:spTree>
    <p:extLst>
      <p:ext uri="{BB962C8B-B14F-4D97-AF65-F5344CB8AC3E}">
        <p14:creationId xmlns:p14="http://schemas.microsoft.com/office/powerpoint/2010/main" val="2167431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210990" cy="523220"/>
          </a:xfrm>
          <a:prstGeom prst="rect">
            <a:avLst/>
          </a:prstGeom>
          <a:noFill/>
        </p:spPr>
        <p:txBody>
          <a:bodyPr wrap="none" rtlCol="0">
            <a:spAutoFit/>
          </a:bodyPr>
          <a:lstStyle/>
          <a:p>
            <a:r>
              <a:rPr lang="en-US" sz="2800" dirty="0"/>
              <a:t>Content Page</a:t>
            </a:r>
          </a:p>
        </p:txBody>
      </p:sp>
      <p:pic>
        <p:nvPicPr>
          <p:cNvPr id="3" name="Picture 2">
            <a:extLst>
              <a:ext uri="{FF2B5EF4-FFF2-40B4-BE49-F238E27FC236}">
                <a16:creationId xmlns:a16="http://schemas.microsoft.com/office/drawing/2014/main" id="{2323CF28-09A6-8B42-A81C-454C9551D10B}"/>
              </a:ext>
            </a:extLst>
          </p:cNvPr>
          <p:cNvPicPr>
            <a:picLocks noChangeAspect="1"/>
          </p:cNvPicPr>
          <p:nvPr/>
        </p:nvPicPr>
        <p:blipFill>
          <a:blip r:embed="rId2"/>
          <a:stretch>
            <a:fillRect/>
          </a:stretch>
        </p:blipFill>
        <p:spPr>
          <a:xfrm>
            <a:off x="1686999" y="1124709"/>
            <a:ext cx="9792269" cy="5181279"/>
          </a:xfrm>
          <a:prstGeom prst="rect">
            <a:avLst/>
          </a:prstGeom>
        </p:spPr>
      </p:pic>
    </p:spTree>
    <p:extLst>
      <p:ext uri="{BB962C8B-B14F-4D97-AF65-F5344CB8AC3E}">
        <p14:creationId xmlns:p14="http://schemas.microsoft.com/office/powerpoint/2010/main" val="259646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3700180" cy="523220"/>
          </a:xfrm>
          <a:prstGeom prst="rect">
            <a:avLst/>
          </a:prstGeom>
          <a:noFill/>
        </p:spPr>
        <p:txBody>
          <a:bodyPr wrap="none" rtlCol="0">
            <a:spAutoFit/>
          </a:bodyPr>
          <a:lstStyle/>
          <a:p>
            <a:r>
              <a:rPr lang="en-US" sz="2800" dirty="0"/>
              <a:t>Recommendation Page</a:t>
            </a:r>
          </a:p>
        </p:txBody>
      </p:sp>
      <p:pic>
        <p:nvPicPr>
          <p:cNvPr id="4" name="Picture 3">
            <a:extLst>
              <a:ext uri="{FF2B5EF4-FFF2-40B4-BE49-F238E27FC236}">
                <a16:creationId xmlns:a16="http://schemas.microsoft.com/office/drawing/2014/main" id="{D2BA99FB-6AB6-E045-B0A6-B843093AEDCA}"/>
              </a:ext>
            </a:extLst>
          </p:cNvPr>
          <p:cNvPicPr>
            <a:picLocks noChangeAspect="1"/>
          </p:cNvPicPr>
          <p:nvPr/>
        </p:nvPicPr>
        <p:blipFill>
          <a:blip r:embed="rId2"/>
          <a:stretch>
            <a:fillRect/>
          </a:stretch>
        </p:blipFill>
        <p:spPr>
          <a:xfrm>
            <a:off x="1686999" y="1124708"/>
            <a:ext cx="9740805" cy="5181279"/>
          </a:xfrm>
          <a:prstGeom prst="rect">
            <a:avLst/>
          </a:prstGeom>
        </p:spPr>
      </p:pic>
    </p:spTree>
    <p:extLst>
      <p:ext uri="{BB962C8B-B14F-4D97-AF65-F5344CB8AC3E}">
        <p14:creationId xmlns:p14="http://schemas.microsoft.com/office/powerpoint/2010/main" val="3164093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30CE0D-8391-CA4F-BB4C-6D1F8D122060}"/>
              </a:ext>
            </a:extLst>
          </p:cNvPr>
          <p:cNvPicPr>
            <a:picLocks noChangeAspect="1"/>
          </p:cNvPicPr>
          <p:nvPr/>
        </p:nvPicPr>
        <p:blipFill>
          <a:blip r:embed="rId2"/>
          <a:stretch>
            <a:fillRect/>
          </a:stretch>
        </p:blipFill>
        <p:spPr>
          <a:xfrm>
            <a:off x="1686999" y="1124708"/>
            <a:ext cx="9761529" cy="5181279"/>
          </a:xfrm>
          <a:prstGeom prst="rect">
            <a:avLst/>
          </a:prstGeom>
        </p:spPr>
      </p:pic>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2146998" cy="523220"/>
          </a:xfrm>
          <a:prstGeom prst="rect">
            <a:avLst/>
          </a:prstGeom>
          <a:noFill/>
        </p:spPr>
        <p:txBody>
          <a:bodyPr wrap="none" rtlCol="0">
            <a:spAutoFit/>
          </a:bodyPr>
          <a:lstStyle/>
          <a:p>
            <a:r>
              <a:rPr lang="en-US" sz="2800" dirty="0"/>
              <a:t>Movie Rating</a:t>
            </a:r>
          </a:p>
        </p:txBody>
      </p:sp>
    </p:spTree>
    <p:extLst>
      <p:ext uri="{BB962C8B-B14F-4D97-AF65-F5344CB8AC3E}">
        <p14:creationId xmlns:p14="http://schemas.microsoft.com/office/powerpoint/2010/main" val="3960593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21F3F-F9EB-3E42-90A5-0819DBBEB9A5}"/>
              </a:ext>
            </a:extLst>
          </p:cNvPr>
          <p:cNvPicPr>
            <a:picLocks noChangeAspect="1"/>
          </p:cNvPicPr>
          <p:nvPr/>
        </p:nvPicPr>
        <p:blipFill>
          <a:blip r:embed="rId2"/>
          <a:stretch>
            <a:fillRect/>
          </a:stretch>
        </p:blipFill>
        <p:spPr>
          <a:xfrm>
            <a:off x="1686999" y="1124708"/>
            <a:ext cx="9747714" cy="5181279"/>
          </a:xfrm>
          <a:prstGeom prst="rect">
            <a:avLst/>
          </a:prstGeom>
        </p:spPr>
      </p:pic>
      <p:sp>
        <p:nvSpPr>
          <p:cNvPr id="6" name="TextBox 5">
            <a:extLst>
              <a:ext uri="{FF2B5EF4-FFF2-40B4-BE49-F238E27FC236}">
                <a16:creationId xmlns:a16="http://schemas.microsoft.com/office/drawing/2014/main" id="{7A227C2D-3882-7E47-9BC8-45BA039F9CB7}"/>
              </a:ext>
            </a:extLst>
          </p:cNvPr>
          <p:cNvSpPr txBox="1"/>
          <p:nvPr/>
        </p:nvSpPr>
        <p:spPr>
          <a:xfrm>
            <a:off x="1686999" y="396756"/>
            <a:ext cx="1909625" cy="523220"/>
          </a:xfrm>
          <a:prstGeom prst="rect">
            <a:avLst/>
          </a:prstGeom>
          <a:noFill/>
        </p:spPr>
        <p:txBody>
          <a:bodyPr wrap="none" rtlCol="0">
            <a:spAutoFit/>
          </a:bodyPr>
          <a:lstStyle/>
          <a:p>
            <a:r>
              <a:rPr lang="en-US" sz="2800" dirty="0"/>
              <a:t>Add Review</a:t>
            </a:r>
          </a:p>
        </p:txBody>
      </p:sp>
    </p:spTree>
    <p:extLst>
      <p:ext uri="{BB962C8B-B14F-4D97-AF65-F5344CB8AC3E}">
        <p14:creationId xmlns:p14="http://schemas.microsoft.com/office/powerpoint/2010/main" val="1549247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4492B-B88B-B64D-BEE2-ACD48E55169C}"/>
              </a:ext>
            </a:extLst>
          </p:cNvPr>
          <p:cNvSpPr>
            <a:spLocks noGrp="1"/>
          </p:cNvSpPr>
          <p:nvPr>
            <p:ph type="title"/>
          </p:nvPr>
        </p:nvSpPr>
        <p:spPr/>
        <p:txBody>
          <a:bodyPr/>
          <a:lstStyle/>
          <a:p>
            <a:r>
              <a:rPr lang="en-US" dirty="0"/>
              <a:t>Conclusion and future work</a:t>
            </a:r>
          </a:p>
        </p:txBody>
      </p:sp>
      <p:sp>
        <p:nvSpPr>
          <p:cNvPr id="3" name="Content Placeholder 2">
            <a:extLst>
              <a:ext uri="{FF2B5EF4-FFF2-40B4-BE49-F238E27FC236}">
                <a16:creationId xmlns:a16="http://schemas.microsoft.com/office/drawing/2014/main" id="{A986ECEA-6DA9-4645-BB11-1C2E7A5A64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9898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D6940B-48B0-B042-A904-D47E69FB8265}"/>
              </a:ext>
            </a:extLst>
          </p:cNvPr>
          <p:cNvSpPr>
            <a:spLocks noGrp="1"/>
          </p:cNvSpPr>
          <p:nvPr>
            <p:ph idx="1"/>
          </p:nvPr>
        </p:nvSpPr>
        <p:spPr>
          <a:xfrm>
            <a:off x="841248" y="1874520"/>
            <a:ext cx="11237976" cy="4800600"/>
          </a:xfrm>
        </p:spPr>
        <p:txBody>
          <a:bodyPr anchor="ctr">
            <a:normAutofit/>
          </a:bodyPr>
          <a:lstStyle/>
          <a:p>
            <a:pPr marL="0" indent="0">
              <a:buNone/>
            </a:pPr>
            <a:r>
              <a:rPr lang="en-US" sz="3600" dirty="0"/>
              <a:t>A system that combines two main aspects of the movie sector  -  Recommendation and Review Based Rating systems. In Recommendation system, it recommends movies based upon the genre, ratings and plot match between the movies and display’s a match present. In Review based Rating system it analyses the review and declares it to be positive or negative, then gives the rating based on the cumulative score.</a:t>
            </a:r>
          </a:p>
        </p:txBody>
      </p:sp>
      <p:sp>
        <p:nvSpPr>
          <p:cNvPr id="4" name="Title 1">
            <a:extLst>
              <a:ext uri="{FF2B5EF4-FFF2-40B4-BE49-F238E27FC236}">
                <a16:creationId xmlns:a16="http://schemas.microsoft.com/office/drawing/2014/main" id="{1A30EF82-93AD-BB4A-9AA6-2751861094E6}"/>
              </a:ext>
            </a:extLst>
          </p:cNvPr>
          <p:cNvSpPr>
            <a:spLocks noGrp="1"/>
          </p:cNvSpPr>
          <p:nvPr>
            <p:ph type="title"/>
          </p:nvPr>
        </p:nvSpPr>
        <p:spPr>
          <a:xfrm>
            <a:off x="960120" y="630936"/>
            <a:ext cx="10497312" cy="1485900"/>
          </a:xfrm>
        </p:spPr>
        <p:txBody>
          <a:bodyPr anchor="ctr">
            <a:normAutofit/>
          </a:bodyPr>
          <a:lstStyle/>
          <a:p>
            <a:pPr algn="ctr"/>
            <a:r>
              <a:rPr lang="en-US" sz="6600" b="1" dirty="0"/>
              <a:t>ABSTRACT</a:t>
            </a:r>
          </a:p>
        </p:txBody>
      </p:sp>
    </p:spTree>
    <p:extLst>
      <p:ext uri="{BB962C8B-B14F-4D97-AF65-F5344CB8AC3E}">
        <p14:creationId xmlns:p14="http://schemas.microsoft.com/office/powerpoint/2010/main" val="2094375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E6B0-2479-804B-B4DD-4A9FE746AEF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DCE2596-27D8-AE41-A77D-704909C9B34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37551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062A-C13C-824C-AA95-C610FE7C77D6}"/>
              </a:ext>
            </a:extLst>
          </p:cNvPr>
          <p:cNvSpPr>
            <a:spLocks noGrp="1"/>
          </p:cNvSpPr>
          <p:nvPr>
            <p:ph type="title"/>
          </p:nvPr>
        </p:nvSpPr>
        <p:spPr/>
        <p:txBody>
          <a:bodyPr anchor="ctr"/>
          <a:lstStyle/>
          <a:p>
            <a:pPr algn="ctr"/>
            <a:r>
              <a:rPr lang="en-US" dirty="0"/>
              <a:t>MOVIE RECOMMENDATION SYSTEM</a:t>
            </a:r>
          </a:p>
        </p:txBody>
      </p:sp>
      <p:sp>
        <p:nvSpPr>
          <p:cNvPr id="3" name="Content Placeholder 2">
            <a:extLst>
              <a:ext uri="{FF2B5EF4-FFF2-40B4-BE49-F238E27FC236}">
                <a16:creationId xmlns:a16="http://schemas.microsoft.com/office/drawing/2014/main" id="{3386BC0B-0616-434D-B915-C8E53AF625DF}"/>
              </a:ext>
            </a:extLst>
          </p:cNvPr>
          <p:cNvSpPr>
            <a:spLocks noGrp="1"/>
          </p:cNvSpPr>
          <p:nvPr>
            <p:ph idx="1"/>
          </p:nvPr>
        </p:nvSpPr>
        <p:spPr/>
        <p:txBody>
          <a:bodyPr>
            <a:normAutofit/>
          </a:bodyPr>
          <a:lstStyle/>
          <a:p>
            <a:pPr marL="0" indent="0">
              <a:buNone/>
            </a:pPr>
            <a:r>
              <a:rPr lang="en-US" sz="3200" dirty="0"/>
              <a:t>Movie recommendation system is based on naïve </a:t>
            </a:r>
            <a:r>
              <a:rPr lang="en-US" sz="3200" dirty="0" err="1"/>
              <a:t>bayes</a:t>
            </a:r>
            <a:r>
              <a:rPr lang="en-US" sz="3200" dirty="0"/>
              <a:t> Estimator, it uses</a:t>
            </a:r>
          </a:p>
          <a:p>
            <a:pPr lvl="4"/>
            <a:r>
              <a:rPr lang="en-US" sz="2800" dirty="0"/>
              <a:t>Genre</a:t>
            </a:r>
          </a:p>
          <a:p>
            <a:pPr lvl="4"/>
            <a:r>
              <a:rPr lang="en-US" sz="2800" dirty="0"/>
              <a:t>Plot</a:t>
            </a:r>
          </a:p>
          <a:p>
            <a:pPr lvl="4"/>
            <a:r>
              <a:rPr lang="en-US" sz="2800" dirty="0"/>
              <a:t>Language</a:t>
            </a:r>
          </a:p>
          <a:p>
            <a:pPr lvl="4"/>
            <a:r>
              <a:rPr lang="en-US" sz="2800" dirty="0"/>
              <a:t>Rating</a:t>
            </a:r>
          </a:p>
          <a:p>
            <a:pPr marL="1901952" lvl="4" indent="0">
              <a:buNone/>
            </a:pPr>
            <a:r>
              <a:rPr lang="en-US" sz="2800" dirty="0"/>
              <a:t>		 </a:t>
            </a:r>
          </a:p>
        </p:txBody>
      </p:sp>
    </p:spTree>
    <p:extLst>
      <p:ext uri="{BB962C8B-B14F-4D97-AF65-F5344CB8AC3E}">
        <p14:creationId xmlns:p14="http://schemas.microsoft.com/office/powerpoint/2010/main" val="829941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A1D268-0FBC-5545-8C21-8346AB9F2A92}"/>
              </a:ext>
            </a:extLst>
          </p:cNvPr>
          <p:cNvSpPr>
            <a:spLocks noGrp="1"/>
          </p:cNvSpPr>
          <p:nvPr>
            <p:ph idx="1"/>
          </p:nvPr>
        </p:nvSpPr>
        <p:spPr>
          <a:xfrm>
            <a:off x="1010609" y="356139"/>
            <a:ext cx="10778359" cy="6048704"/>
          </a:xfrm>
        </p:spPr>
        <p:txBody>
          <a:bodyPr anchor="ctr">
            <a:normAutofit fontScale="92500" lnSpcReduction="10000"/>
          </a:bodyPr>
          <a:lstStyle/>
          <a:p>
            <a:pPr marL="0" indent="0">
              <a:buNone/>
            </a:pPr>
            <a:r>
              <a:rPr lang="en-US" sz="4400" dirty="0"/>
              <a:t>	The plot based analysis uses the keywords from the plot to calculate the matching between the two movies</a:t>
            </a:r>
          </a:p>
          <a:p>
            <a:pPr marL="0" indent="0">
              <a:buNone/>
            </a:pPr>
            <a:endParaRPr lang="en-US" sz="4400" dirty="0"/>
          </a:p>
          <a:p>
            <a:pPr marL="0" indent="0">
              <a:buNone/>
            </a:pPr>
            <a:r>
              <a:rPr lang="en-US" sz="4400" dirty="0"/>
              <a:t>	The plot is taken and the stop words are filtered and the keywords are stored in a inverted index manner</a:t>
            </a:r>
          </a:p>
          <a:p>
            <a:pPr marL="0" indent="0">
              <a:buNone/>
            </a:pPr>
            <a:endParaRPr lang="en-US" sz="4400" dirty="0"/>
          </a:p>
          <a:p>
            <a:pPr marL="0" indent="0">
              <a:buNone/>
            </a:pPr>
            <a:r>
              <a:rPr lang="en-US" sz="4400" dirty="0"/>
              <a:t>	And the keywords matching to movies are marked as 1.</a:t>
            </a:r>
          </a:p>
        </p:txBody>
      </p:sp>
    </p:spTree>
    <p:extLst>
      <p:ext uri="{BB962C8B-B14F-4D97-AF65-F5344CB8AC3E}">
        <p14:creationId xmlns:p14="http://schemas.microsoft.com/office/powerpoint/2010/main" val="3778808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52811F-2E42-8A43-ABBD-185067963ACF}"/>
                  </a:ext>
                </a:extLst>
              </p:cNvPr>
              <p:cNvSpPr>
                <a:spLocks noGrp="1"/>
              </p:cNvSpPr>
              <p:nvPr>
                <p:ph idx="1"/>
              </p:nvPr>
            </p:nvSpPr>
            <p:spPr>
              <a:xfrm>
                <a:off x="1030224" y="664464"/>
                <a:ext cx="9601200" cy="5236464"/>
              </a:xfrm>
            </p:spPr>
            <p:txBody>
              <a:bodyPr>
                <a:normAutofit/>
              </a:bodyPr>
              <a:lstStyle/>
              <a:p>
                <a:pPr marL="0" indent="0">
                  <a:buNone/>
                </a:pPr>
                <a:r>
                  <a:rPr lang="en-US" sz="3600" dirty="0"/>
                  <a:t>The data is taken and the relationship between any two movies is calculated by the formulae</a:t>
                </a:r>
              </a:p>
              <a:p>
                <a:pPr marL="0" indent="0">
                  <a:buNone/>
                </a:pPr>
                <a:endParaRPr lang="en-US" sz="3600" dirty="0"/>
              </a:p>
              <a:p>
                <a:pPr marL="0" indent="0">
                  <a:buNone/>
                </a:pPr>
                <a:endParaRPr lang="en-US" sz="3600" dirty="0"/>
              </a:p>
              <a:p>
                <a:pPr marL="0" indent="0" algn="ctr">
                  <a:buNone/>
                </a:pPr>
                <a14:m>
                  <m:oMathPara xmlns:m="http://schemas.openxmlformats.org/officeDocument/2006/math">
                    <m:oMathParaPr>
                      <m:jc m:val="centerGroup"/>
                    </m:oMathParaPr>
                    <m:oMath xmlns:m="http://schemas.openxmlformats.org/officeDocument/2006/math">
                      <m:f>
                        <m:fPr>
                          <m:ctrlPr>
                            <a:rPr lang="en-US" sz="6000" i="1" smtClean="0">
                              <a:latin typeface="Cambria Math" panose="02040503050406030204" pitchFamily="18" charset="0"/>
                            </a:rPr>
                          </m:ctrlPr>
                        </m:fPr>
                        <m:num>
                          <m:r>
                            <a:rPr lang="en-US" sz="6000" b="0" i="1" smtClean="0">
                              <a:latin typeface="Cambria Math" panose="02040503050406030204" pitchFamily="18" charset="0"/>
                            </a:rPr>
                            <m:t>𝑠𝑢𝑚</m:t>
                          </m:r>
                          <m:r>
                            <a:rPr lang="en-US" sz="6000" b="0" i="1" smtClean="0">
                              <a:latin typeface="Cambria Math" panose="02040503050406030204" pitchFamily="18" charset="0"/>
                            </a:rPr>
                            <m:t>(</m:t>
                          </m:r>
                          <m:r>
                            <a:rPr lang="en-US" sz="6000" b="0" i="1" smtClean="0">
                              <a:latin typeface="Cambria Math" panose="02040503050406030204" pitchFamily="18" charset="0"/>
                            </a:rPr>
                            <m:t>𝐴</m:t>
                          </m:r>
                          <m:r>
                            <a:rPr lang="en-US" sz="6000" i="1">
                              <a:latin typeface="Cambria Math" panose="02040503050406030204" pitchFamily="18" charset="0"/>
                              <a:ea typeface="Cambria Math" panose="02040503050406030204" pitchFamily="18" charset="0"/>
                            </a:rPr>
                            <m:t>∩</m:t>
                          </m:r>
                          <m:r>
                            <a:rPr lang="en-US" sz="6000" b="0" i="1" smtClean="0">
                              <a:latin typeface="Cambria Math" panose="02040503050406030204" pitchFamily="18" charset="0"/>
                            </a:rPr>
                            <m:t>𝐵</m:t>
                          </m:r>
                          <m:r>
                            <a:rPr lang="en-US" sz="6000" b="0" i="1" smtClean="0">
                              <a:latin typeface="Cambria Math" panose="02040503050406030204" pitchFamily="18" charset="0"/>
                            </a:rPr>
                            <m:t>) </m:t>
                          </m:r>
                        </m:num>
                        <m:den>
                          <m:r>
                            <a:rPr lang="en-US" sz="6000" b="0" i="1" smtClean="0">
                              <a:latin typeface="Cambria Math" panose="02040503050406030204" pitchFamily="18" charset="0"/>
                            </a:rPr>
                            <m:t>𝑠𝑢𝑚</m:t>
                          </m:r>
                          <m:d>
                            <m:dPr>
                              <m:ctrlPr>
                                <a:rPr lang="en-US" sz="6000" b="0" i="1" smtClean="0">
                                  <a:latin typeface="Cambria Math" panose="02040503050406030204" pitchFamily="18" charset="0"/>
                                </a:rPr>
                              </m:ctrlPr>
                            </m:dPr>
                            <m:e>
                              <m:r>
                                <a:rPr lang="en-US" sz="6000" b="0" i="1" smtClean="0">
                                  <a:latin typeface="Cambria Math" panose="02040503050406030204" pitchFamily="18" charset="0"/>
                                </a:rPr>
                                <m:t>𝐴</m:t>
                              </m:r>
                            </m:e>
                          </m:d>
                          <m:r>
                            <a:rPr lang="en-US" sz="6000" b="0" i="1" smtClean="0">
                              <a:latin typeface="Cambria Math" panose="02040503050406030204" pitchFamily="18" charset="0"/>
                            </a:rPr>
                            <m:t>+</m:t>
                          </m:r>
                          <m:r>
                            <a:rPr lang="en-US" sz="6000" b="0" i="1" smtClean="0">
                              <a:latin typeface="Cambria Math" panose="02040503050406030204" pitchFamily="18" charset="0"/>
                            </a:rPr>
                            <m:t>𝑠𝑢𝑚</m:t>
                          </m:r>
                          <m:r>
                            <a:rPr lang="en-US" sz="6000" b="0" i="1" smtClean="0">
                              <a:latin typeface="Cambria Math" panose="02040503050406030204" pitchFamily="18" charset="0"/>
                            </a:rPr>
                            <m:t>(</m:t>
                          </m:r>
                          <m:r>
                            <a:rPr lang="en-US" sz="6000" b="0" i="1" smtClean="0">
                              <a:latin typeface="Cambria Math" panose="02040503050406030204" pitchFamily="18" charset="0"/>
                            </a:rPr>
                            <m:t>𝐵</m:t>
                          </m:r>
                          <m:r>
                            <a:rPr lang="en-US" sz="6000" b="0" i="1" smtClean="0">
                              <a:latin typeface="Cambria Math" panose="02040503050406030204" pitchFamily="18" charset="0"/>
                            </a:rPr>
                            <m:t>)</m:t>
                          </m:r>
                        </m:den>
                      </m:f>
                    </m:oMath>
                  </m:oMathPara>
                </a14:m>
                <a:endParaRPr lang="en-US" sz="6000" dirty="0"/>
              </a:p>
              <a:p>
                <a:pPr marL="0" indent="0">
                  <a:buNone/>
                </a:pPr>
                <a:endParaRPr lang="en-US" sz="6000" dirty="0"/>
              </a:p>
              <a:p>
                <a:pPr marL="0" indent="0">
                  <a:buNone/>
                </a:pPr>
                <a:endParaRPr lang="en-US" sz="3600" dirty="0"/>
              </a:p>
              <a:p>
                <a:pPr marL="0" indent="0">
                  <a:buNone/>
                </a:pPr>
                <a:endParaRPr lang="en-US" sz="3600" dirty="0"/>
              </a:p>
              <a:p>
                <a:pPr marL="0" indent="0">
                  <a:buNone/>
                </a:pPr>
                <a:endParaRPr lang="en-US" sz="3600" dirty="0"/>
              </a:p>
            </p:txBody>
          </p:sp>
        </mc:Choice>
        <mc:Fallback>
          <p:sp>
            <p:nvSpPr>
              <p:cNvPr id="3" name="Content Placeholder 2">
                <a:extLst>
                  <a:ext uri="{FF2B5EF4-FFF2-40B4-BE49-F238E27FC236}">
                    <a16:creationId xmlns:a16="http://schemas.microsoft.com/office/drawing/2014/main" id="{0852811F-2E42-8A43-ABBD-185067963ACF}"/>
                  </a:ext>
                </a:extLst>
              </p:cNvPr>
              <p:cNvSpPr>
                <a:spLocks noGrp="1" noRot="1" noChangeAspect="1" noMove="1" noResize="1" noEditPoints="1" noAdjustHandles="1" noChangeArrowheads="1" noChangeShapeType="1" noTextEdit="1"/>
              </p:cNvSpPr>
              <p:nvPr>
                <p:ph idx="1"/>
              </p:nvPr>
            </p:nvSpPr>
            <p:spPr>
              <a:xfrm>
                <a:off x="1030224" y="664464"/>
                <a:ext cx="9601200" cy="5236464"/>
              </a:xfrm>
              <a:blipFill>
                <a:blip r:embed="rId2"/>
                <a:stretch>
                  <a:fillRect l="-1849" t="-2415"/>
                </a:stretch>
              </a:blipFill>
            </p:spPr>
            <p:txBody>
              <a:bodyPr/>
              <a:lstStyle/>
              <a:p>
                <a:r>
                  <a:rPr lang="en-US">
                    <a:noFill/>
                  </a:rPr>
                  <a:t> </a:t>
                </a:r>
              </a:p>
            </p:txBody>
          </p:sp>
        </mc:Fallback>
      </mc:AlternateContent>
    </p:spTree>
    <p:extLst>
      <p:ext uri="{BB962C8B-B14F-4D97-AF65-F5344CB8AC3E}">
        <p14:creationId xmlns:p14="http://schemas.microsoft.com/office/powerpoint/2010/main" val="3855886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A1D268-0FBC-5545-8C21-8346AB9F2A92}"/>
              </a:ext>
            </a:extLst>
          </p:cNvPr>
          <p:cNvSpPr>
            <a:spLocks noGrp="1"/>
          </p:cNvSpPr>
          <p:nvPr>
            <p:ph idx="1"/>
          </p:nvPr>
        </p:nvSpPr>
        <p:spPr>
          <a:xfrm>
            <a:off x="1010609" y="356139"/>
            <a:ext cx="10778359" cy="6048704"/>
          </a:xfrm>
        </p:spPr>
        <p:txBody>
          <a:bodyPr anchor="ctr">
            <a:normAutofit/>
          </a:bodyPr>
          <a:lstStyle/>
          <a:p>
            <a:pPr marL="0" indent="0">
              <a:buNone/>
            </a:pPr>
            <a:r>
              <a:rPr lang="en-US" sz="4000" dirty="0"/>
              <a:t>Here sum(A⋂B) denotes the 1’s that are common to both A and B.</a:t>
            </a:r>
          </a:p>
          <a:p>
            <a:pPr marL="0" indent="0">
              <a:buNone/>
            </a:pPr>
            <a:endParaRPr lang="en-US" sz="4000" dirty="0"/>
          </a:p>
          <a:p>
            <a:pPr marL="0" indent="0">
              <a:buNone/>
            </a:pPr>
            <a:r>
              <a:rPr lang="en-US" sz="4000" dirty="0"/>
              <a:t>Sum(A) and Sum(B) are the 1’s present in the individual movies A and B.</a:t>
            </a:r>
          </a:p>
        </p:txBody>
      </p:sp>
    </p:spTree>
    <p:extLst>
      <p:ext uri="{BB962C8B-B14F-4D97-AF65-F5344CB8AC3E}">
        <p14:creationId xmlns:p14="http://schemas.microsoft.com/office/powerpoint/2010/main" val="3190051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A1D268-0FBC-5545-8C21-8346AB9F2A92}"/>
              </a:ext>
            </a:extLst>
          </p:cNvPr>
          <p:cNvSpPr>
            <a:spLocks noGrp="1"/>
          </p:cNvSpPr>
          <p:nvPr>
            <p:ph idx="1"/>
          </p:nvPr>
        </p:nvSpPr>
        <p:spPr>
          <a:xfrm>
            <a:off x="1010609" y="356139"/>
            <a:ext cx="10778359" cy="6048704"/>
          </a:xfrm>
        </p:spPr>
        <p:txBody>
          <a:bodyPr anchor="ctr">
            <a:normAutofit/>
          </a:bodyPr>
          <a:lstStyle/>
          <a:p>
            <a:pPr marL="0" indent="0">
              <a:buNone/>
            </a:pPr>
            <a:r>
              <a:rPr lang="en-US" sz="4000" dirty="0"/>
              <a:t>This model comes under unsupervised learning </a:t>
            </a:r>
          </a:p>
          <a:p>
            <a:pPr marL="0" indent="0">
              <a:buNone/>
            </a:pPr>
            <a:endParaRPr lang="en-US" sz="4000" dirty="0"/>
          </a:p>
          <a:p>
            <a:pPr marL="0" indent="0">
              <a:buNone/>
            </a:pPr>
            <a:r>
              <a:rPr lang="en-US" sz="4000" dirty="0"/>
              <a:t>	The plot and image of the movie is web scraped from various sources like Wikipedia and IMDB. </a:t>
            </a:r>
          </a:p>
          <a:p>
            <a:pPr marL="0" indent="0">
              <a:buNone/>
            </a:pPr>
            <a:endParaRPr lang="en-US" sz="4000" dirty="0"/>
          </a:p>
          <a:p>
            <a:pPr marL="0" indent="0">
              <a:buNone/>
            </a:pPr>
            <a:r>
              <a:rPr lang="en-US" sz="4000" dirty="0"/>
              <a:t>After analysis the match percentage is displayed.</a:t>
            </a:r>
          </a:p>
        </p:txBody>
      </p:sp>
    </p:spTree>
    <p:extLst>
      <p:ext uri="{BB962C8B-B14F-4D97-AF65-F5344CB8AC3E}">
        <p14:creationId xmlns:p14="http://schemas.microsoft.com/office/powerpoint/2010/main" val="3121335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DBB6-C2AF-FF4B-9536-69B388F2988C}"/>
              </a:ext>
            </a:extLst>
          </p:cNvPr>
          <p:cNvSpPr>
            <a:spLocks noGrp="1"/>
          </p:cNvSpPr>
          <p:nvPr>
            <p:ph type="title"/>
          </p:nvPr>
        </p:nvSpPr>
        <p:spPr/>
        <p:txBody>
          <a:bodyPr/>
          <a:lstStyle/>
          <a:p>
            <a:r>
              <a:rPr lang="en-US" dirty="0"/>
              <a:t>PROBLEMS WITH OLD SYSTEM</a:t>
            </a:r>
          </a:p>
        </p:txBody>
      </p:sp>
      <p:sp>
        <p:nvSpPr>
          <p:cNvPr id="3" name="Content Placeholder 2">
            <a:extLst>
              <a:ext uri="{FF2B5EF4-FFF2-40B4-BE49-F238E27FC236}">
                <a16:creationId xmlns:a16="http://schemas.microsoft.com/office/drawing/2014/main" id="{94B331D7-2860-7E48-BADD-8FAC85371991}"/>
              </a:ext>
            </a:extLst>
          </p:cNvPr>
          <p:cNvSpPr>
            <a:spLocks noGrp="1"/>
          </p:cNvSpPr>
          <p:nvPr>
            <p:ph idx="1"/>
          </p:nvPr>
        </p:nvSpPr>
        <p:spPr/>
        <p:txBody>
          <a:bodyPr>
            <a:normAutofit/>
          </a:bodyPr>
          <a:lstStyle/>
          <a:p>
            <a:pPr marL="0" indent="0">
              <a:buNone/>
            </a:pPr>
            <a:r>
              <a:rPr lang="en-US" sz="2800" dirty="0"/>
              <a:t>Prediction made by existing system uses </a:t>
            </a:r>
          </a:p>
          <a:p>
            <a:pPr lvl="6"/>
            <a:r>
              <a:rPr lang="en-US" sz="2400" dirty="0"/>
              <a:t>Genre</a:t>
            </a:r>
          </a:p>
          <a:p>
            <a:pPr lvl="6"/>
            <a:r>
              <a:rPr lang="en-US" sz="2400" dirty="0"/>
              <a:t>Language</a:t>
            </a:r>
          </a:p>
          <a:p>
            <a:pPr lvl="6"/>
            <a:endParaRPr lang="en-US" sz="3000" dirty="0"/>
          </a:p>
          <a:p>
            <a:pPr marL="0" indent="0">
              <a:buNone/>
            </a:pPr>
            <a:r>
              <a:rPr lang="en-US" sz="3000" dirty="0"/>
              <a:t>While the system I use also takes into consideration </a:t>
            </a:r>
          </a:p>
          <a:p>
            <a:pPr lvl="6"/>
            <a:r>
              <a:rPr lang="en-US" sz="2400" dirty="0"/>
              <a:t>Plot</a:t>
            </a:r>
            <a:endParaRPr lang="en-US" sz="1800" dirty="0"/>
          </a:p>
          <a:p>
            <a:pPr lvl="6"/>
            <a:endParaRPr lang="en-US" sz="2400" dirty="0"/>
          </a:p>
        </p:txBody>
      </p:sp>
    </p:spTree>
    <p:extLst>
      <p:ext uri="{BB962C8B-B14F-4D97-AF65-F5344CB8AC3E}">
        <p14:creationId xmlns:p14="http://schemas.microsoft.com/office/powerpoint/2010/main" val="7134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9C0C-01C1-1C45-92B7-EAF32B619398}"/>
              </a:ext>
            </a:extLst>
          </p:cNvPr>
          <p:cNvSpPr>
            <a:spLocks noGrp="1"/>
          </p:cNvSpPr>
          <p:nvPr>
            <p:ph type="title"/>
          </p:nvPr>
        </p:nvSpPr>
        <p:spPr/>
        <p:txBody>
          <a:bodyPr anchor="ctr"/>
          <a:lstStyle/>
          <a:p>
            <a:pPr algn="ctr"/>
            <a:r>
              <a:rPr lang="en-US" dirty="0"/>
              <a:t>MOVIE RATING SYSTEM</a:t>
            </a:r>
          </a:p>
        </p:txBody>
      </p:sp>
      <p:sp>
        <p:nvSpPr>
          <p:cNvPr id="3" name="Content Placeholder 2">
            <a:extLst>
              <a:ext uri="{FF2B5EF4-FFF2-40B4-BE49-F238E27FC236}">
                <a16:creationId xmlns:a16="http://schemas.microsoft.com/office/drawing/2014/main" id="{9C2D0712-1CC3-4141-AB12-F70CCE21D262}"/>
              </a:ext>
            </a:extLst>
          </p:cNvPr>
          <p:cNvSpPr>
            <a:spLocks noGrp="1"/>
          </p:cNvSpPr>
          <p:nvPr>
            <p:ph idx="1"/>
          </p:nvPr>
        </p:nvSpPr>
        <p:spPr/>
        <p:txBody>
          <a:bodyPr>
            <a:normAutofit/>
          </a:bodyPr>
          <a:lstStyle/>
          <a:p>
            <a:pPr marL="0" indent="0">
              <a:buNone/>
            </a:pPr>
            <a:r>
              <a:rPr lang="en-US" sz="2800" dirty="0"/>
              <a:t>	Movie Rating system uses Sentimental Analysis and KNN estimator to calculate the value of rating based on the reviews and ratings provided by the users.</a:t>
            </a:r>
          </a:p>
          <a:p>
            <a:pPr marL="0" indent="0">
              <a:buNone/>
            </a:pPr>
            <a:endParaRPr lang="en-US" sz="2800" dirty="0"/>
          </a:p>
          <a:p>
            <a:pPr marL="0" indent="0">
              <a:buNone/>
            </a:pPr>
            <a:r>
              <a:rPr lang="en-US" sz="2800" dirty="0"/>
              <a:t>	Once user enters the review it is processed and the total accumulation of the score from each word is obtained and it is put it with previous scores to get the new score rating.</a:t>
            </a:r>
          </a:p>
        </p:txBody>
      </p:sp>
    </p:spTree>
    <p:extLst>
      <p:ext uri="{BB962C8B-B14F-4D97-AF65-F5344CB8AC3E}">
        <p14:creationId xmlns:p14="http://schemas.microsoft.com/office/powerpoint/2010/main" val="2817007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224C5-C1CB-DD48-9CDC-7546C4B78FB1}"/>
              </a:ext>
            </a:extLst>
          </p:cNvPr>
          <p:cNvSpPr>
            <a:spLocks noGrp="1"/>
          </p:cNvSpPr>
          <p:nvPr>
            <p:ph idx="1"/>
          </p:nvPr>
        </p:nvSpPr>
        <p:spPr>
          <a:xfrm>
            <a:off x="1150883" y="709448"/>
            <a:ext cx="9601200" cy="5470635"/>
          </a:xfrm>
        </p:spPr>
        <p:txBody>
          <a:bodyPr>
            <a:normAutofit fontScale="92500" lnSpcReduction="10000"/>
          </a:bodyPr>
          <a:lstStyle/>
          <a:p>
            <a:pPr marL="0" indent="0">
              <a:buNone/>
            </a:pPr>
            <a:r>
              <a:rPr lang="en-US" sz="4000" dirty="0"/>
              <a:t>	Only users who are validated can enter reviews and ratings ,  Also one user can provide only one comment per movie.</a:t>
            </a:r>
          </a:p>
          <a:p>
            <a:pPr marL="0" indent="0">
              <a:buNone/>
            </a:pPr>
            <a:endParaRPr lang="en-US" sz="4000" dirty="0"/>
          </a:p>
          <a:p>
            <a:pPr marL="0" indent="0">
              <a:buNone/>
            </a:pPr>
            <a:r>
              <a:rPr lang="en-US" sz="4000" dirty="0"/>
              <a:t>	By doing this spamming of reviews can controlled also authentic reviews and foolproof reviews can be maintained</a:t>
            </a:r>
          </a:p>
          <a:p>
            <a:pPr marL="0" indent="0">
              <a:buNone/>
            </a:pPr>
            <a:endParaRPr lang="en-US" sz="4000" dirty="0"/>
          </a:p>
          <a:p>
            <a:pPr marL="0" indent="0">
              <a:buNone/>
            </a:pPr>
            <a:r>
              <a:rPr lang="en-US" sz="4000" dirty="0"/>
              <a:t>	</a:t>
            </a:r>
            <a:r>
              <a:rPr lang="en-US" sz="4000" dirty="0" err="1"/>
              <a:t>Comparision</a:t>
            </a:r>
            <a:r>
              <a:rPr lang="en-US" sz="4000" dirty="0"/>
              <a:t> of rating with other popular movie review sites sites</a:t>
            </a:r>
          </a:p>
        </p:txBody>
      </p:sp>
    </p:spTree>
    <p:extLst>
      <p:ext uri="{BB962C8B-B14F-4D97-AF65-F5344CB8AC3E}">
        <p14:creationId xmlns:p14="http://schemas.microsoft.com/office/powerpoint/2010/main" val="363464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D18E05-1CAD-9248-9BC9-9A25710F5A53}"/>
              </a:ext>
            </a:extLst>
          </p:cNvPr>
          <p:cNvSpPr>
            <a:spLocks noGrp="1"/>
          </p:cNvSpPr>
          <p:nvPr>
            <p:ph idx="1"/>
          </p:nvPr>
        </p:nvSpPr>
        <p:spPr>
          <a:xfrm>
            <a:off x="1266497" y="707345"/>
            <a:ext cx="9601200" cy="5486191"/>
          </a:xfrm>
        </p:spPr>
        <p:txBody>
          <a:bodyPr>
            <a:normAutofit lnSpcReduction="10000"/>
          </a:bodyPr>
          <a:lstStyle/>
          <a:p>
            <a:pPr marL="0" indent="0">
              <a:buNone/>
            </a:pPr>
            <a:r>
              <a:rPr lang="en-US" sz="3600" dirty="0"/>
              <a:t>The existing systems do not provide any support for foolproof and spamming reviews while this system controls the amount of spams while controlling foolproof comments to an extent. </a:t>
            </a:r>
          </a:p>
          <a:p>
            <a:pPr marL="0" indent="0">
              <a:buNone/>
            </a:pPr>
            <a:endParaRPr lang="en-US" sz="3600" dirty="0"/>
          </a:p>
          <a:p>
            <a:pPr marL="0" indent="0">
              <a:buNone/>
            </a:pPr>
            <a:endParaRPr lang="en-US" sz="3600" dirty="0"/>
          </a:p>
          <a:p>
            <a:pPr marL="0" indent="0">
              <a:buNone/>
            </a:pPr>
            <a:r>
              <a:rPr lang="en-US" sz="3600" dirty="0"/>
              <a:t>The existing software are either app or web based but, by using REST API, It is possible  to access it from different platforms like web , android , IOS  and so on. </a:t>
            </a:r>
          </a:p>
        </p:txBody>
      </p:sp>
    </p:spTree>
    <p:extLst>
      <p:ext uri="{BB962C8B-B14F-4D97-AF65-F5344CB8AC3E}">
        <p14:creationId xmlns:p14="http://schemas.microsoft.com/office/powerpoint/2010/main" val="3778239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1F12-FD76-6F4F-8FEF-422714E1CE32}"/>
              </a:ext>
            </a:extLst>
          </p:cNvPr>
          <p:cNvSpPr>
            <a:spLocks noGrp="1"/>
          </p:cNvSpPr>
          <p:nvPr>
            <p:ph type="title"/>
          </p:nvPr>
        </p:nvSpPr>
        <p:spPr/>
        <p:txBody>
          <a:bodyPr>
            <a:normAutofit/>
          </a:bodyPr>
          <a:lstStyle/>
          <a:p>
            <a:r>
              <a:rPr lang="en-US" sz="6000" b="1" dirty="0"/>
              <a:t>Why chose this?</a:t>
            </a:r>
          </a:p>
        </p:txBody>
      </p:sp>
      <p:sp>
        <p:nvSpPr>
          <p:cNvPr id="3" name="Content Placeholder 2">
            <a:extLst>
              <a:ext uri="{FF2B5EF4-FFF2-40B4-BE49-F238E27FC236}">
                <a16:creationId xmlns:a16="http://schemas.microsoft.com/office/drawing/2014/main" id="{6A5A72A3-CDBA-5C4B-9B36-932E8B0C24F0}"/>
              </a:ext>
            </a:extLst>
          </p:cNvPr>
          <p:cNvSpPr>
            <a:spLocks noGrp="1"/>
          </p:cNvSpPr>
          <p:nvPr>
            <p:ph idx="1"/>
          </p:nvPr>
        </p:nvSpPr>
        <p:spPr/>
        <p:txBody>
          <a:bodyPr>
            <a:normAutofit/>
          </a:bodyPr>
          <a:lstStyle/>
          <a:p>
            <a:r>
              <a:rPr lang="en-US" sz="3600" dirty="0"/>
              <a:t>There are many </a:t>
            </a:r>
          </a:p>
        </p:txBody>
      </p:sp>
    </p:spTree>
    <p:extLst>
      <p:ext uri="{BB962C8B-B14F-4D97-AF65-F5344CB8AC3E}">
        <p14:creationId xmlns:p14="http://schemas.microsoft.com/office/powerpoint/2010/main" val="3509329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EE7CB-EB8F-3F4E-A728-551ECD255528}"/>
              </a:ext>
            </a:extLst>
          </p:cNvPr>
          <p:cNvSpPr>
            <a:spLocks noGrp="1"/>
          </p:cNvSpPr>
          <p:nvPr>
            <p:ph type="title"/>
          </p:nvPr>
        </p:nvSpPr>
        <p:spPr/>
        <p:txBody>
          <a:bodyPr/>
          <a:lstStyle/>
          <a:p>
            <a:r>
              <a:rPr lang="en-US" dirty="0"/>
              <a:t>Tools </a:t>
            </a:r>
          </a:p>
        </p:txBody>
      </p:sp>
      <p:sp>
        <p:nvSpPr>
          <p:cNvPr id="3" name="Content Placeholder 2">
            <a:extLst>
              <a:ext uri="{FF2B5EF4-FFF2-40B4-BE49-F238E27FC236}">
                <a16:creationId xmlns:a16="http://schemas.microsoft.com/office/drawing/2014/main" id="{3FF0ADDD-27DB-044E-B5B4-F1D46D28B750}"/>
              </a:ext>
            </a:extLst>
          </p:cNvPr>
          <p:cNvSpPr>
            <a:spLocks noGrp="1"/>
          </p:cNvSpPr>
          <p:nvPr>
            <p:ph idx="1"/>
          </p:nvPr>
        </p:nvSpPr>
        <p:spPr/>
        <p:txBody>
          <a:bodyPr>
            <a:normAutofit lnSpcReduction="10000"/>
          </a:bodyPr>
          <a:lstStyle/>
          <a:p>
            <a:pPr marL="0" indent="0">
              <a:buNone/>
            </a:pPr>
            <a:r>
              <a:rPr lang="en-US" sz="2800" dirty="0"/>
              <a:t>Tools like pipeline and </a:t>
            </a:r>
            <a:r>
              <a:rPr lang="en-US" sz="2800" dirty="0" err="1"/>
              <a:t>scykit</a:t>
            </a:r>
            <a:r>
              <a:rPr lang="en-US" sz="2800" dirty="0"/>
              <a:t> are used to analyze the review and provide a overall score for that rating</a:t>
            </a:r>
          </a:p>
          <a:p>
            <a:pPr marL="0" indent="0">
              <a:buNone/>
            </a:pPr>
            <a:endParaRPr lang="en-US" sz="2800" dirty="0"/>
          </a:p>
          <a:p>
            <a:pPr marL="0" indent="0">
              <a:buNone/>
            </a:pPr>
            <a:r>
              <a:rPr lang="en-US" sz="2800" dirty="0"/>
              <a:t>The Algorithms that can be applied to this system are:</a:t>
            </a:r>
          </a:p>
          <a:p>
            <a:pPr marL="0" indent="0">
              <a:buNone/>
            </a:pPr>
            <a:r>
              <a:rPr lang="en-IN" sz="2800" dirty="0"/>
              <a:t>1. Multinomial logistic regression, as a benchmark</a:t>
            </a:r>
            <a:br>
              <a:rPr lang="en-IN" sz="2800" dirty="0"/>
            </a:br>
            <a:r>
              <a:rPr lang="en-IN" sz="2800" dirty="0"/>
              <a:t>2. Multinomial Naïve Bayes</a:t>
            </a:r>
            <a:br>
              <a:rPr lang="en-IN" sz="2800" dirty="0"/>
            </a:br>
            <a:r>
              <a:rPr lang="en-IN" sz="2800" dirty="0"/>
              <a:t>3. Decision Tree</a:t>
            </a:r>
            <a:br>
              <a:rPr lang="en-IN" sz="2800" dirty="0"/>
            </a:br>
            <a:r>
              <a:rPr lang="en-IN" sz="2800" dirty="0"/>
              <a:t>4. Random forest</a:t>
            </a:r>
            <a:endParaRPr lang="en-US" sz="2800" dirty="0"/>
          </a:p>
        </p:txBody>
      </p:sp>
    </p:spTree>
    <p:extLst>
      <p:ext uri="{BB962C8B-B14F-4D97-AF65-F5344CB8AC3E}">
        <p14:creationId xmlns:p14="http://schemas.microsoft.com/office/powerpoint/2010/main" val="2624055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987EC-36F3-424A-918E-4DEA3E07284D}"/>
              </a:ext>
            </a:extLst>
          </p:cNvPr>
          <p:cNvSpPr>
            <a:spLocks noGrp="1"/>
          </p:cNvSpPr>
          <p:nvPr>
            <p:ph type="ctrTitle"/>
          </p:nvPr>
        </p:nvSpPr>
        <p:spPr>
          <a:xfrm>
            <a:off x="1744440" y="2227366"/>
            <a:ext cx="8361229" cy="2098226"/>
          </a:xfrm>
        </p:spPr>
        <p:txBody>
          <a:bodyPr/>
          <a:lstStyle/>
          <a:p>
            <a:r>
              <a:rPr lang="en-US" dirty="0"/>
              <a:t>thank you</a:t>
            </a:r>
          </a:p>
        </p:txBody>
      </p:sp>
    </p:spTree>
    <p:extLst>
      <p:ext uri="{BB962C8B-B14F-4D97-AF65-F5344CB8AC3E}">
        <p14:creationId xmlns:p14="http://schemas.microsoft.com/office/powerpoint/2010/main" val="1372966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1F12-FD76-6F4F-8FEF-422714E1CE32}"/>
              </a:ext>
            </a:extLst>
          </p:cNvPr>
          <p:cNvSpPr>
            <a:spLocks noGrp="1"/>
          </p:cNvSpPr>
          <p:nvPr>
            <p:ph type="title"/>
          </p:nvPr>
        </p:nvSpPr>
        <p:spPr/>
        <p:txBody>
          <a:bodyPr>
            <a:normAutofit/>
          </a:bodyPr>
          <a:lstStyle/>
          <a:p>
            <a:r>
              <a:rPr lang="en-US" sz="6000" b="1" dirty="0"/>
              <a:t>What is it about?</a:t>
            </a:r>
          </a:p>
        </p:txBody>
      </p:sp>
      <p:sp>
        <p:nvSpPr>
          <p:cNvPr id="3" name="Content Placeholder 2">
            <a:extLst>
              <a:ext uri="{FF2B5EF4-FFF2-40B4-BE49-F238E27FC236}">
                <a16:creationId xmlns:a16="http://schemas.microsoft.com/office/drawing/2014/main" id="{6A5A72A3-CDBA-5C4B-9B36-932E8B0C24F0}"/>
              </a:ext>
            </a:extLst>
          </p:cNvPr>
          <p:cNvSpPr>
            <a:spLocks noGrp="1"/>
          </p:cNvSpPr>
          <p:nvPr>
            <p:ph idx="1"/>
          </p:nvPr>
        </p:nvSpPr>
        <p:spPr/>
        <p:txBody>
          <a:bodyPr>
            <a:normAutofit/>
          </a:bodyPr>
          <a:lstStyle/>
          <a:p>
            <a:r>
              <a:rPr lang="en-US" sz="3600" dirty="0"/>
              <a:t>There are many </a:t>
            </a:r>
          </a:p>
        </p:txBody>
      </p:sp>
    </p:spTree>
    <p:extLst>
      <p:ext uri="{BB962C8B-B14F-4D97-AF65-F5344CB8AC3E}">
        <p14:creationId xmlns:p14="http://schemas.microsoft.com/office/powerpoint/2010/main" val="880432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5A72A3-CDBA-5C4B-9B36-932E8B0C24F0}"/>
              </a:ext>
            </a:extLst>
          </p:cNvPr>
          <p:cNvSpPr>
            <a:spLocks noGrp="1"/>
          </p:cNvSpPr>
          <p:nvPr>
            <p:ph idx="1"/>
          </p:nvPr>
        </p:nvSpPr>
        <p:spPr>
          <a:xfrm>
            <a:off x="1243584" y="694944"/>
            <a:ext cx="10195560" cy="5349240"/>
          </a:xfrm>
        </p:spPr>
        <p:txBody>
          <a:bodyPr anchor="ctr">
            <a:normAutofit/>
          </a:bodyPr>
          <a:lstStyle/>
          <a:p>
            <a:r>
              <a:rPr lang="en-US" sz="4400" dirty="0"/>
              <a:t> For Recommendation system the values from the mapping is taken and is applied to naïve </a:t>
            </a:r>
            <a:r>
              <a:rPr lang="en-US" sz="4400" dirty="0" err="1"/>
              <a:t>bayes</a:t>
            </a:r>
            <a:r>
              <a:rPr lang="en-US" sz="4400" dirty="0"/>
              <a:t> estimator and the match is obtained.</a:t>
            </a:r>
          </a:p>
        </p:txBody>
      </p:sp>
    </p:spTree>
    <p:extLst>
      <p:ext uri="{BB962C8B-B14F-4D97-AF65-F5344CB8AC3E}">
        <p14:creationId xmlns:p14="http://schemas.microsoft.com/office/powerpoint/2010/main" val="2351857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5A72A3-CDBA-5C4B-9B36-932E8B0C24F0}"/>
              </a:ext>
            </a:extLst>
          </p:cNvPr>
          <p:cNvSpPr>
            <a:spLocks noGrp="1"/>
          </p:cNvSpPr>
          <p:nvPr>
            <p:ph idx="1"/>
          </p:nvPr>
        </p:nvSpPr>
        <p:spPr>
          <a:xfrm>
            <a:off x="1243584" y="694944"/>
            <a:ext cx="10195560" cy="5349240"/>
          </a:xfrm>
        </p:spPr>
        <p:txBody>
          <a:bodyPr anchor="ctr">
            <a:normAutofit/>
          </a:bodyPr>
          <a:lstStyle/>
          <a:p>
            <a:r>
              <a:rPr lang="en-US" sz="4400" dirty="0"/>
              <a:t> For the processing of the review of the movie Natural Language processing is used.</a:t>
            </a:r>
          </a:p>
          <a:p>
            <a:r>
              <a:rPr lang="en-US" sz="4400" dirty="0"/>
              <a:t> After the review of movie is processed the nature of the review is analyzed using Sentimental Analysis. </a:t>
            </a:r>
          </a:p>
        </p:txBody>
      </p:sp>
    </p:spTree>
    <p:extLst>
      <p:ext uri="{BB962C8B-B14F-4D97-AF65-F5344CB8AC3E}">
        <p14:creationId xmlns:p14="http://schemas.microsoft.com/office/powerpoint/2010/main" val="195292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DEE9-3BC3-D742-8A8A-97C8DB3732BA}"/>
              </a:ext>
            </a:extLst>
          </p:cNvPr>
          <p:cNvSpPr>
            <a:spLocks noGrp="1"/>
          </p:cNvSpPr>
          <p:nvPr>
            <p:ph type="title"/>
          </p:nvPr>
        </p:nvSpPr>
        <p:spPr/>
        <p:txBody>
          <a:bodyPr>
            <a:normAutofit/>
          </a:bodyPr>
          <a:lstStyle/>
          <a:p>
            <a:r>
              <a:rPr lang="en-US" sz="5400" b="1" dirty="0"/>
              <a:t>EXISTING WORK </a:t>
            </a:r>
          </a:p>
        </p:txBody>
      </p:sp>
      <p:sp>
        <p:nvSpPr>
          <p:cNvPr id="3" name="Content Placeholder 2">
            <a:extLst>
              <a:ext uri="{FF2B5EF4-FFF2-40B4-BE49-F238E27FC236}">
                <a16:creationId xmlns:a16="http://schemas.microsoft.com/office/drawing/2014/main" id="{5EDEF046-A69B-2B43-BECD-68FE9735B472}"/>
              </a:ext>
            </a:extLst>
          </p:cNvPr>
          <p:cNvSpPr>
            <a:spLocks noGrp="1"/>
          </p:cNvSpPr>
          <p:nvPr>
            <p:ph idx="1"/>
          </p:nvPr>
        </p:nvSpPr>
        <p:spPr/>
        <p:txBody>
          <a:bodyPr>
            <a:normAutofit/>
          </a:bodyPr>
          <a:lstStyle/>
          <a:p>
            <a:pPr marL="0" indent="0">
              <a:buNone/>
            </a:pPr>
            <a:r>
              <a:rPr lang="en-US" sz="3200" b="1" dirty="0"/>
              <a:t>RECOMMENDATION SYSTEM:</a:t>
            </a:r>
          </a:p>
          <a:p>
            <a:pPr lvl="2"/>
            <a:r>
              <a:rPr lang="en-US" sz="2800" dirty="0"/>
              <a:t>Study of Existing systems shows that the previous systems have a cold start problem and sometimes shows irrelevant results when comparing only the genre and ratings between two movies for match between the movies </a:t>
            </a:r>
          </a:p>
        </p:txBody>
      </p:sp>
    </p:spTree>
    <p:extLst>
      <p:ext uri="{BB962C8B-B14F-4D97-AF65-F5344CB8AC3E}">
        <p14:creationId xmlns:p14="http://schemas.microsoft.com/office/powerpoint/2010/main" val="3798800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DEF046-A69B-2B43-BECD-68FE9735B472}"/>
              </a:ext>
            </a:extLst>
          </p:cNvPr>
          <p:cNvSpPr>
            <a:spLocks noGrp="1"/>
          </p:cNvSpPr>
          <p:nvPr>
            <p:ph idx="1"/>
          </p:nvPr>
        </p:nvSpPr>
        <p:spPr>
          <a:xfrm>
            <a:off x="1371600" y="1810512"/>
            <a:ext cx="9601200" cy="3581400"/>
          </a:xfrm>
        </p:spPr>
        <p:txBody>
          <a:bodyPr>
            <a:normAutofit/>
          </a:bodyPr>
          <a:lstStyle/>
          <a:p>
            <a:pPr marL="0" indent="0">
              <a:buNone/>
            </a:pPr>
            <a:r>
              <a:rPr lang="en-US" sz="3600" b="1" dirty="0"/>
              <a:t>Dis-Advantages:</a:t>
            </a:r>
            <a:endParaRPr lang="en-US" sz="3600" dirty="0"/>
          </a:p>
          <a:p>
            <a:pPr lvl="2"/>
            <a:r>
              <a:rPr lang="en-US" sz="3400" dirty="0"/>
              <a:t>Cold Start problem</a:t>
            </a:r>
          </a:p>
          <a:p>
            <a:pPr lvl="2"/>
            <a:r>
              <a:rPr lang="en-US" sz="3400" dirty="0"/>
              <a:t>Accuracy of prediction</a:t>
            </a:r>
          </a:p>
          <a:p>
            <a:pPr lvl="2"/>
            <a:r>
              <a:rPr lang="en-US" sz="3400" dirty="0"/>
              <a:t>Lesser parameters</a:t>
            </a:r>
          </a:p>
        </p:txBody>
      </p:sp>
    </p:spTree>
    <p:extLst>
      <p:ext uri="{BB962C8B-B14F-4D97-AF65-F5344CB8AC3E}">
        <p14:creationId xmlns:p14="http://schemas.microsoft.com/office/powerpoint/2010/main" val="149892550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{42513AA6-8E5C-9A41-9FF0-DB2A9638DA19}tf10001072</Template>
  <TotalTime>1948</TotalTime>
  <Words>668</Words>
  <Application>Microsoft Macintosh PowerPoint</Application>
  <PresentationFormat>Widescreen</PresentationFormat>
  <Paragraphs>128</Paragraphs>
  <Slides>41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Cambria Math</vt:lpstr>
      <vt:lpstr>Franklin Gothic Book</vt:lpstr>
      <vt:lpstr>Crop</vt:lpstr>
      <vt:lpstr>Movie Recommendation  and REVIEW BASED Rating System</vt:lpstr>
      <vt:lpstr>PowerPoint Presentation</vt:lpstr>
      <vt:lpstr>ABSTRACT</vt:lpstr>
      <vt:lpstr>Why chose this?</vt:lpstr>
      <vt:lpstr>What is it about?</vt:lpstr>
      <vt:lpstr>PowerPoint Presentation</vt:lpstr>
      <vt:lpstr>PowerPoint Presentation</vt:lpstr>
      <vt:lpstr>EXISTING WORK </vt:lpstr>
      <vt:lpstr>PowerPoint Presentation</vt:lpstr>
      <vt:lpstr>EXISTING WORK </vt:lpstr>
      <vt:lpstr>PowerPoint Presentation</vt:lpstr>
      <vt:lpstr>Proposed work</vt:lpstr>
      <vt:lpstr>Proposed work</vt:lpstr>
      <vt:lpstr>Modules</vt:lpstr>
      <vt:lpstr>Hardware &amp; Software</vt:lpstr>
      <vt:lpstr>Implementation modules</vt:lpstr>
      <vt:lpstr>SNAPSHOTS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work</vt:lpstr>
      <vt:lpstr>References</vt:lpstr>
      <vt:lpstr>MOVIE RECOMMENDATION SYSTEM</vt:lpstr>
      <vt:lpstr>PowerPoint Presentation</vt:lpstr>
      <vt:lpstr>PowerPoint Presentation</vt:lpstr>
      <vt:lpstr>PowerPoint Presentation</vt:lpstr>
      <vt:lpstr>PowerPoint Presentation</vt:lpstr>
      <vt:lpstr>PROBLEMS WITH OLD SYSTEM</vt:lpstr>
      <vt:lpstr>MOVIE RATING SYSTEM</vt:lpstr>
      <vt:lpstr>PowerPoint Presentation</vt:lpstr>
      <vt:lpstr>PowerPoint Presentation</vt:lpstr>
      <vt:lpstr>Tools </vt:lpstr>
      <vt:lpstr>thank you</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and Rating System</dc:title>
  <dc:creator>Microsoft Office User</dc:creator>
  <cp:lastModifiedBy>Microsoft Office User</cp:lastModifiedBy>
  <cp:revision>33</cp:revision>
  <dcterms:created xsi:type="dcterms:W3CDTF">2019-07-22T05:04:35Z</dcterms:created>
  <dcterms:modified xsi:type="dcterms:W3CDTF">2019-10-08T08:21:04Z</dcterms:modified>
</cp:coreProperties>
</file>